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9" r:id="rId2"/>
    <p:sldId id="332" r:id="rId3"/>
    <p:sldId id="307" r:id="rId4"/>
    <p:sldId id="322" r:id="rId5"/>
    <p:sldId id="323" r:id="rId6"/>
    <p:sldId id="329" r:id="rId7"/>
    <p:sldId id="326" r:id="rId8"/>
    <p:sldId id="325" r:id="rId9"/>
    <p:sldId id="327" r:id="rId10"/>
    <p:sldId id="267" r:id="rId11"/>
    <p:sldId id="330" r:id="rId12"/>
    <p:sldId id="366" r:id="rId13"/>
    <p:sldId id="367" r:id="rId14"/>
    <p:sldId id="368" r:id="rId15"/>
    <p:sldId id="369" r:id="rId16"/>
    <p:sldId id="370" r:id="rId17"/>
    <p:sldId id="371" r:id="rId18"/>
    <p:sldId id="372" r:id="rId19"/>
    <p:sldId id="373" r:id="rId20"/>
    <p:sldId id="374" r:id="rId21"/>
    <p:sldId id="375" r:id="rId22"/>
    <p:sldId id="365" r:id="rId23"/>
    <p:sldId id="376" r:id="rId24"/>
    <p:sldId id="377" r:id="rId25"/>
    <p:sldId id="378" r:id="rId26"/>
    <p:sldId id="379" r:id="rId27"/>
    <p:sldId id="380" r:id="rId28"/>
    <p:sldId id="381" r:id="rId29"/>
    <p:sldId id="382" r:id="rId30"/>
    <p:sldId id="343" r:id="rId31"/>
    <p:sldId id="344" r:id="rId32"/>
    <p:sldId id="345" r:id="rId33"/>
    <p:sldId id="346" r:id="rId34"/>
    <p:sldId id="347" r:id="rId35"/>
    <p:sldId id="357" r:id="rId36"/>
    <p:sldId id="348" r:id="rId37"/>
    <p:sldId id="349" r:id="rId38"/>
    <p:sldId id="350" r:id="rId39"/>
    <p:sldId id="351" r:id="rId40"/>
    <p:sldId id="352" r:id="rId41"/>
    <p:sldId id="353" r:id="rId42"/>
    <p:sldId id="354" r:id="rId43"/>
    <p:sldId id="355" r:id="rId44"/>
    <p:sldId id="35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5D85"/>
    <a:srgbClr val="FCFCFC"/>
    <a:srgbClr val="FDFDFD"/>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0221" autoAdjust="0"/>
  </p:normalViewPr>
  <p:slideViewPr>
    <p:cSldViewPr snapToGrid="0" showGuides="1">
      <p:cViewPr varScale="1">
        <p:scale>
          <a:sx n="89" d="100"/>
          <a:sy n="89" d="100"/>
        </p:scale>
        <p:origin x="326" y="72"/>
      </p:cViewPr>
      <p:guideLst>
        <p:guide orient="horz" pos="2251"/>
        <p:guide pos="3817"/>
      </p:guideLst>
    </p:cSldViewPr>
  </p:slideViewPr>
  <p:notesTextViewPr>
    <p:cViewPr>
      <p:scale>
        <a:sx n="1" d="1"/>
        <a:sy n="1" d="1"/>
      </p:scale>
      <p:origin x="0" y="0"/>
    </p:cViewPr>
  </p:notesTextViewPr>
  <p:notesViewPr>
    <p:cSldViewPr snapToGrid="0" showGuides="1">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218304731529398"/>
          <c:y val="0"/>
          <c:w val="0.38468219547504001"/>
          <c:h val="0.97341267302337997"/>
        </c:manualLayout>
      </c:layout>
      <c:pieChart>
        <c:varyColors val="1"/>
        <c:dLbls>
          <c:showLegendKey val="0"/>
          <c:showVal val="0"/>
          <c:showCatName val="0"/>
          <c:showSerName val="0"/>
          <c:showPercent val="1"/>
          <c:showBubbleSize val="0"/>
          <c:showLeaderLines val="0"/>
        </c:dLbls>
        <c:firstSliceAng val="0"/>
      </c:pieChart>
      <c:spPr>
        <a:noFill/>
        <a:ln>
          <a:noFill/>
        </a:ln>
        <a:effectLst/>
      </c:spPr>
    </c:plotArea>
    <c:legend>
      <c:legendPos val="t"/>
      <c:layout>
        <c:manualLayout>
          <c:xMode val="edge"/>
          <c:yMode val="edge"/>
          <c:x val="0.70201704202996595"/>
          <c:y val="1.19935017885192E-2"/>
          <c:w val="0.146915479906087"/>
          <c:h val="0.841440476227014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j-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BBBDFE-2B62-441E-A22F-F5482C1BBB39}" type="datetimeFigureOut">
              <a:rPr lang="en-GB" smtClean="0"/>
              <a:t>25/10/2017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1636151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68B37-2971-4F09-A62D-5205324FB048}" type="datetimeFigureOut">
              <a:rPr lang="en-GB" smtClean="0"/>
              <a:t>25/10/2017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582EA-80EB-4954-8AB0-E224ED69DF6D}" type="slidenum">
              <a:rPr lang="en-GB" smtClean="0"/>
              <a:t>‹#›</a:t>
            </a:fld>
            <a:endParaRPr lang="en-GB"/>
          </a:p>
        </p:txBody>
      </p:sp>
    </p:spTree>
    <p:extLst>
      <p:ext uri="{BB962C8B-B14F-4D97-AF65-F5344CB8AC3E}">
        <p14:creationId xmlns:p14="http://schemas.microsoft.com/office/powerpoint/2010/main" val="1847887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Drag &amp; Drop directly images here on placeholder. OR right click on grey rectangle and send to back, now you are able to see the image placeholder. Click on it and place your image. After that right click on this again and send it to back of the page.</a:t>
            </a:r>
          </a:p>
        </p:txBody>
      </p:sp>
      <p:sp>
        <p:nvSpPr>
          <p:cNvPr id="4" name="Slide Number Placeholder 3"/>
          <p:cNvSpPr>
            <a:spLocks noGrp="1"/>
          </p:cNvSpPr>
          <p:nvPr>
            <p:ph type="sldNum" sz="quarter" idx="10"/>
          </p:nvPr>
        </p:nvSpPr>
        <p:spPr/>
        <p:txBody>
          <a:bodyPr/>
          <a:lstStyle/>
          <a:p>
            <a:fld id="{DAD582EA-80EB-4954-8AB0-E224ED69DF6D}" type="slidenum">
              <a:rPr lang="en-GB" smtClean="0"/>
              <a:t>1</a:t>
            </a:fld>
            <a:endParaRPr lang="en-GB"/>
          </a:p>
        </p:txBody>
      </p:sp>
    </p:spTree>
    <p:extLst>
      <p:ext uri="{BB962C8B-B14F-4D97-AF65-F5344CB8AC3E}">
        <p14:creationId xmlns:p14="http://schemas.microsoft.com/office/powerpoint/2010/main" val="49534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27</a:t>
            </a:fld>
            <a:endParaRPr lang="en-GB"/>
          </a:p>
        </p:txBody>
      </p:sp>
    </p:spTree>
    <p:extLst>
      <p:ext uri="{BB962C8B-B14F-4D97-AF65-F5344CB8AC3E}">
        <p14:creationId xmlns:p14="http://schemas.microsoft.com/office/powerpoint/2010/main" val="417485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31</a:t>
            </a:fld>
            <a:endParaRPr lang="en-GB"/>
          </a:p>
        </p:txBody>
      </p:sp>
    </p:spTree>
    <p:extLst>
      <p:ext uri="{BB962C8B-B14F-4D97-AF65-F5344CB8AC3E}">
        <p14:creationId xmlns:p14="http://schemas.microsoft.com/office/powerpoint/2010/main" val="99771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AD582EA-80EB-4954-8AB0-E224ED69DF6D}" type="slidenum">
              <a:rPr lang="en-GB" smtClean="0"/>
              <a:t>36</a:t>
            </a:fld>
            <a:endParaRPr lang="en-GB"/>
          </a:p>
        </p:txBody>
      </p:sp>
    </p:spTree>
    <p:extLst>
      <p:ext uri="{BB962C8B-B14F-4D97-AF65-F5344CB8AC3E}">
        <p14:creationId xmlns:p14="http://schemas.microsoft.com/office/powerpoint/2010/main" val="13912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37</a:t>
            </a:fld>
            <a:endParaRPr lang="en-GB"/>
          </a:p>
        </p:txBody>
      </p:sp>
    </p:spTree>
    <p:extLst>
      <p:ext uri="{BB962C8B-B14F-4D97-AF65-F5344CB8AC3E}">
        <p14:creationId xmlns:p14="http://schemas.microsoft.com/office/powerpoint/2010/main" val="243313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39</a:t>
            </a:fld>
            <a:endParaRPr lang="en-GB"/>
          </a:p>
        </p:txBody>
      </p:sp>
    </p:spTree>
    <p:extLst>
      <p:ext uri="{BB962C8B-B14F-4D97-AF65-F5344CB8AC3E}">
        <p14:creationId xmlns:p14="http://schemas.microsoft.com/office/powerpoint/2010/main" val="1087529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AD582EA-80EB-4954-8AB0-E224ED69DF6D}" type="slidenum">
              <a:rPr lang="en-GB" smtClean="0"/>
              <a:t>40</a:t>
            </a:fld>
            <a:endParaRPr lang="en-GB"/>
          </a:p>
        </p:txBody>
      </p:sp>
    </p:spTree>
    <p:extLst>
      <p:ext uri="{BB962C8B-B14F-4D97-AF65-F5344CB8AC3E}">
        <p14:creationId xmlns:p14="http://schemas.microsoft.com/office/powerpoint/2010/main" val="1441611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42</a:t>
            </a:fld>
            <a:endParaRPr lang="en-GB"/>
          </a:p>
        </p:txBody>
      </p:sp>
    </p:spTree>
    <p:extLst>
      <p:ext uri="{BB962C8B-B14F-4D97-AF65-F5344CB8AC3E}">
        <p14:creationId xmlns:p14="http://schemas.microsoft.com/office/powerpoint/2010/main" val="168278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43</a:t>
            </a:fld>
            <a:endParaRPr lang="en-GB"/>
          </a:p>
        </p:txBody>
      </p:sp>
    </p:spTree>
    <p:extLst>
      <p:ext uri="{BB962C8B-B14F-4D97-AF65-F5344CB8AC3E}">
        <p14:creationId xmlns:p14="http://schemas.microsoft.com/office/powerpoint/2010/main" val="206809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44</a:t>
            </a:fld>
            <a:endParaRPr lang="en-GB"/>
          </a:p>
        </p:txBody>
      </p:sp>
    </p:spTree>
    <p:extLst>
      <p:ext uri="{BB962C8B-B14F-4D97-AF65-F5344CB8AC3E}">
        <p14:creationId xmlns:p14="http://schemas.microsoft.com/office/powerpoint/2010/main" val="1354698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6</a:t>
            </a:fld>
            <a:endParaRPr lang="en-GB"/>
          </a:p>
        </p:txBody>
      </p:sp>
    </p:spTree>
    <p:extLst>
      <p:ext uri="{BB962C8B-B14F-4D97-AF65-F5344CB8AC3E}">
        <p14:creationId xmlns:p14="http://schemas.microsoft.com/office/powerpoint/2010/main" val="240672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7</a:t>
            </a:fld>
            <a:endParaRPr lang="en-GB"/>
          </a:p>
        </p:txBody>
      </p:sp>
    </p:spTree>
    <p:extLst>
      <p:ext uri="{BB962C8B-B14F-4D97-AF65-F5344CB8AC3E}">
        <p14:creationId xmlns:p14="http://schemas.microsoft.com/office/powerpoint/2010/main" val="407104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8</a:t>
            </a:fld>
            <a:endParaRPr lang="en-GB"/>
          </a:p>
        </p:txBody>
      </p:sp>
    </p:spTree>
    <p:extLst>
      <p:ext uri="{BB962C8B-B14F-4D97-AF65-F5344CB8AC3E}">
        <p14:creationId xmlns:p14="http://schemas.microsoft.com/office/powerpoint/2010/main" val="36794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9</a:t>
            </a:fld>
            <a:endParaRPr lang="en-GB"/>
          </a:p>
        </p:txBody>
      </p:sp>
    </p:spTree>
    <p:extLst>
      <p:ext uri="{BB962C8B-B14F-4D97-AF65-F5344CB8AC3E}">
        <p14:creationId xmlns:p14="http://schemas.microsoft.com/office/powerpoint/2010/main" val="288642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582EA-80EB-4954-8AB0-E224ED69DF6D}" type="slidenum">
              <a:rPr lang="en-GB" smtClean="0"/>
              <a:t>14</a:t>
            </a:fld>
            <a:endParaRPr lang="en-GB"/>
          </a:p>
        </p:txBody>
      </p:sp>
    </p:spTree>
    <p:extLst>
      <p:ext uri="{BB962C8B-B14F-4D97-AF65-F5344CB8AC3E}">
        <p14:creationId xmlns:p14="http://schemas.microsoft.com/office/powerpoint/2010/main" val="974093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24</a:t>
            </a:fld>
            <a:endParaRPr lang="en-GB"/>
          </a:p>
        </p:txBody>
      </p:sp>
    </p:spTree>
    <p:extLst>
      <p:ext uri="{BB962C8B-B14F-4D97-AF65-F5344CB8AC3E}">
        <p14:creationId xmlns:p14="http://schemas.microsoft.com/office/powerpoint/2010/main" val="370233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25</a:t>
            </a:fld>
            <a:endParaRPr lang="en-GB"/>
          </a:p>
        </p:txBody>
      </p:sp>
    </p:spTree>
    <p:extLst>
      <p:ext uri="{BB962C8B-B14F-4D97-AF65-F5344CB8AC3E}">
        <p14:creationId xmlns:p14="http://schemas.microsoft.com/office/powerpoint/2010/main" val="2176073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26</a:t>
            </a:fld>
            <a:endParaRPr lang="en-GB"/>
          </a:p>
        </p:txBody>
      </p:sp>
    </p:spTree>
    <p:extLst>
      <p:ext uri="{BB962C8B-B14F-4D97-AF65-F5344CB8AC3E}">
        <p14:creationId xmlns:p14="http://schemas.microsoft.com/office/powerpoint/2010/main" val="2825385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8265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83063"/>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89666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04">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524000" y="1954588"/>
            <a:ext cx="2152650" cy="3156000"/>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2" name="Picture Placeholder 2"/>
          <p:cNvSpPr>
            <a:spLocks noGrp="1"/>
          </p:cNvSpPr>
          <p:nvPr>
            <p:ph type="pic" sz="quarter" idx="14"/>
          </p:nvPr>
        </p:nvSpPr>
        <p:spPr>
          <a:xfrm>
            <a:off x="6552405" y="1950963"/>
            <a:ext cx="2152650" cy="3156000"/>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909589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05">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sp>
        <p:nvSpPr>
          <p:cNvPr id="17" name="Picture Placeholder 2"/>
          <p:cNvSpPr>
            <a:spLocks noGrp="1"/>
          </p:cNvSpPr>
          <p:nvPr>
            <p:ph type="pic" sz="quarter" idx="10"/>
          </p:nvPr>
        </p:nvSpPr>
        <p:spPr>
          <a:xfrm>
            <a:off x="0" y="1"/>
            <a:ext cx="5742782" cy="6858000"/>
          </a:xfrm>
          <a:prstGeom prst="rect">
            <a:avLst/>
          </a:prstGeom>
          <a:noFill/>
          <a:effectLst/>
        </p:spPr>
        <p:txBody>
          <a:bodyPr/>
          <a:lstStyle>
            <a:lvl1pPr marL="0" indent="0">
              <a:buFontTx/>
              <a:buNone/>
              <a:defRPr sz="1050"/>
            </a:lvl1pPr>
          </a:lstStyle>
          <a:p>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3783326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06">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sp>
        <p:nvSpPr>
          <p:cNvPr id="17" name="Picture Placeholder 2"/>
          <p:cNvSpPr>
            <a:spLocks noGrp="1"/>
          </p:cNvSpPr>
          <p:nvPr>
            <p:ph type="pic" sz="quarter" idx="10"/>
          </p:nvPr>
        </p:nvSpPr>
        <p:spPr>
          <a:xfrm>
            <a:off x="0" y="1"/>
            <a:ext cx="3200400" cy="3821901"/>
          </a:xfrm>
          <a:prstGeom prst="rect">
            <a:avLst/>
          </a:prstGeom>
          <a:noFill/>
          <a:effectLst/>
        </p:spPr>
        <p:txBody>
          <a:bodyPr/>
          <a:lstStyle>
            <a:lvl1pPr marL="0" indent="0">
              <a:buFontTx/>
              <a:buNone/>
              <a:defRPr sz="1050"/>
            </a:lvl1pPr>
          </a:lstStyle>
          <a:p>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621995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520823" y="2061769"/>
            <a:ext cx="3979863" cy="2254250"/>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05500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02">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062694" y="1916704"/>
            <a:ext cx="2995003" cy="3747395"/>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46" name="Picture Placeholder 2"/>
          <p:cNvSpPr>
            <a:spLocks noGrp="1"/>
          </p:cNvSpPr>
          <p:nvPr>
            <p:ph type="pic" sz="quarter" idx="14"/>
          </p:nvPr>
        </p:nvSpPr>
        <p:spPr>
          <a:xfrm>
            <a:off x="4391907" y="3399795"/>
            <a:ext cx="1460171" cy="2400164"/>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659488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03">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4342911" y="2337075"/>
            <a:ext cx="3689839" cy="2323826"/>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857570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04">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6905100" y="2040158"/>
            <a:ext cx="3846720" cy="2173702"/>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1942335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05">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452425" y="1703778"/>
            <a:ext cx="1375119" cy="3581020"/>
          </a:xfrm>
          <a:custGeom>
            <a:avLst/>
            <a:gdLst>
              <a:gd name="connsiteX0" fmla="*/ 0 w 3846720"/>
              <a:gd name="connsiteY0" fmla="*/ 0 h 2173702"/>
              <a:gd name="connsiteX1" fmla="*/ 3846720 w 3846720"/>
              <a:gd name="connsiteY1" fmla="*/ 0 h 2173702"/>
              <a:gd name="connsiteX2" fmla="*/ 3846720 w 3846720"/>
              <a:gd name="connsiteY2" fmla="*/ 2173702 h 2173702"/>
              <a:gd name="connsiteX3" fmla="*/ 0 w 3846720"/>
              <a:gd name="connsiteY3" fmla="*/ 2173702 h 2173702"/>
              <a:gd name="connsiteX4" fmla="*/ 0 w 3846720"/>
              <a:gd name="connsiteY4" fmla="*/ 0 h 2173702"/>
              <a:gd name="connsiteX0" fmla="*/ 0 w 3851483"/>
              <a:gd name="connsiteY0" fmla="*/ 0 h 2345152"/>
              <a:gd name="connsiteX1" fmla="*/ 3851483 w 3851483"/>
              <a:gd name="connsiteY1" fmla="*/ 171450 h 2345152"/>
              <a:gd name="connsiteX2" fmla="*/ 3851483 w 3851483"/>
              <a:gd name="connsiteY2" fmla="*/ 2345152 h 2345152"/>
              <a:gd name="connsiteX3" fmla="*/ 4763 w 3851483"/>
              <a:gd name="connsiteY3" fmla="*/ 2345152 h 2345152"/>
              <a:gd name="connsiteX4" fmla="*/ 0 w 3851483"/>
              <a:gd name="connsiteY4" fmla="*/ 0 h 2345152"/>
              <a:gd name="connsiteX0" fmla="*/ 4974 w 3846932"/>
              <a:gd name="connsiteY0" fmla="*/ 0 h 2349914"/>
              <a:gd name="connsiteX1" fmla="*/ 3846932 w 3846932"/>
              <a:gd name="connsiteY1" fmla="*/ 176212 h 2349914"/>
              <a:gd name="connsiteX2" fmla="*/ 3846932 w 3846932"/>
              <a:gd name="connsiteY2" fmla="*/ 2349914 h 2349914"/>
              <a:gd name="connsiteX3" fmla="*/ 212 w 3846932"/>
              <a:gd name="connsiteY3" fmla="*/ 2349914 h 2349914"/>
              <a:gd name="connsiteX4" fmla="*/ 4974 w 3846932"/>
              <a:gd name="connsiteY4" fmla="*/ 0 h 2349914"/>
              <a:gd name="connsiteX0" fmla="*/ 9661 w 3851619"/>
              <a:gd name="connsiteY0" fmla="*/ 0 h 3540539"/>
              <a:gd name="connsiteX1" fmla="*/ 3851619 w 3851619"/>
              <a:gd name="connsiteY1" fmla="*/ 176212 h 3540539"/>
              <a:gd name="connsiteX2" fmla="*/ 3851619 w 3851619"/>
              <a:gd name="connsiteY2" fmla="*/ 2349914 h 3540539"/>
              <a:gd name="connsiteX3" fmla="*/ 137 w 3851619"/>
              <a:gd name="connsiteY3" fmla="*/ 3540539 h 3540539"/>
              <a:gd name="connsiteX4" fmla="*/ 9661 w 3851619"/>
              <a:gd name="connsiteY4" fmla="*/ 0 h 3540539"/>
              <a:gd name="connsiteX0" fmla="*/ 9661 w 3851619"/>
              <a:gd name="connsiteY0" fmla="*/ 0 h 3569114"/>
              <a:gd name="connsiteX1" fmla="*/ 3851619 w 3851619"/>
              <a:gd name="connsiteY1" fmla="*/ 176212 h 3569114"/>
              <a:gd name="connsiteX2" fmla="*/ 1367499 w 3851619"/>
              <a:gd name="connsiteY2" fmla="*/ 3569114 h 3569114"/>
              <a:gd name="connsiteX3" fmla="*/ 137 w 3851619"/>
              <a:gd name="connsiteY3" fmla="*/ 3540539 h 3569114"/>
              <a:gd name="connsiteX4" fmla="*/ 9661 w 3851619"/>
              <a:gd name="connsiteY4" fmla="*/ 0 h 3569114"/>
              <a:gd name="connsiteX0" fmla="*/ 9661 w 1367499"/>
              <a:gd name="connsiteY0" fmla="*/ 0 h 3569114"/>
              <a:gd name="connsiteX1" fmla="*/ 1337019 w 1367499"/>
              <a:gd name="connsiteY1" fmla="*/ 747712 h 3569114"/>
              <a:gd name="connsiteX2" fmla="*/ 1367499 w 1367499"/>
              <a:gd name="connsiteY2" fmla="*/ 3569114 h 3569114"/>
              <a:gd name="connsiteX3" fmla="*/ 137 w 1367499"/>
              <a:gd name="connsiteY3" fmla="*/ 3540539 h 3569114"/>
              <a:gd name="connsiteX4" fmla="*/ 9661 w 1367499"/>
              <a:gd name="connsiteY4" fmla="*/ 0 h 3569114"/>
              <a:gd name="connsiteX0" fmla="*/ 9661 w 1375119"/>
              <a:gd name="connsiteY0" fmla="*/ 0 h 3569114"/>
              <a:gd name="connsiteX1" fmla="*/ 1375119 w 1375119"/>
              <a:gd name="connsiteY1" fmla="*/ 319087 h 3569114"/>
              <a:gd name="connsiteX2" fmla="*/ 1367499 w 1375119"/>
              <a:gd name="connsiteY2" fmla="*/ 3569114 h 3569114"/>
              <a:gd name="connsiteX3" fmla="*/ 137 w 1375119"/>
              <a:gd name="connsiteY3" fmla="*/ 3540539 h 3569114"/>
              <a:gd name="connsiteX4" fmla="*/ 9661 w 1375119"/>
              <a:gd name="connsiteY4" fmla="*/ 0 h 3569114"/>
              <a:gd name="connsiteX0" fmla="*/ 9661 w 1375119"/>
              <a:gd name="connsiteY0" fmla="*/ 0 h 3581020"/>
              <a:gd name="connsiteX1" fmla="*/ 1375119 w 1375119"/>
              <a:gd name="connsiteY1" fmla="*/ 319087 h 3581020"/>
              <a:gd name="connsiteX2" fmla="*/ 1374643 w 1375119"/>
              <a:gd name="connsiteY2" fmla="*/ 3581020 h 3581020"/>
              <a:gd name="connsiteX3" fmla="*/ 137 w 1375119"/>
              <a:gd name="connsiteY3" fmla="*/ 3540539 h 3581020"/>
              <a:gd name="connsiteX4" fmla="*/ 9661 w 1375119"/>
              <a:gd name="connsiteY4" fmla="*/ 0 h 358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119" h="3581020">
                <a:moveTo>
                  <a:pt x="9661" y="0"/>
                </a:moveTo>
                <a:lnTo>
                  <a:pt x="1375119" y="319087"/>
                </a:lnTo>
                <a:cubicBezTo>
                  <a:pt x="1374960" y="1406398"/>
                  <a:pt x="1374802" y="2493709"/>
                  <a:pt x="1374643" y="3581020"/>
                </a:cubicBezTo>
                <a:lnTo>
                  <a:pt x="137" y="3540539"/>
                </a:lnTo>
                <a:cubicBezTo>
                  <a:pt x="-1451" y="2758822"/>
                  <a:pt x="11249" y="781717"/>
                  <a:pt x="9661" y="0"/>
                </a:cubicBezTo>
                <a:close/>
              </a:path>
            </a:pathLst>
          </a:custGeom>
          <a:solidFill>
            <a:schemeClr val="bg1">
              <a:lumMod val="95000"/>
            </a:schemeClr>
          </a:solidFill>
          <a:effectLst/>
        </p:spPr>
        <p:txBody>
          <a:bodyPr/>
          <a:lstStyle>
            <a:lvl1pPr marL="0" indent="0">
              <a:buFontTx/>
              <a:buNone/>
              <a:defRPr sz="1050"/>
            </a:lvl1pPr>
          </a:lstStyle>
          <a:p>
            <a:endParaRPr lang="en-GB"/>
          </a:p>
        </p:txBody>
      </p:sp>
      <p:sp>
        <p:nvSpPr>
          <p:cNvPr id="18" name="Picture Placeholder 2"/>
          <p:cNvSpPr>
            <a:spLocks noGrp="1"/>
          </p:cNvSpPr>
          <p:nvPr>
            <p:ph type="pic" sz="quarter" idx="14"/>
          </p:nvPr>
        </p:nvSpPr>
        <p:spPr>
          <a:xfrm>
            <a:off x="3299159" y="2698574"/>
            <a:ext cx="1463341" cy="2586223"/>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046105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06">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Picture Placeholder 2"/>
          <p:cNvSpPr>
            <a:spLocks noGrp="1"/>
          </p:cNvSpPr>
          <p:nvPr>
            <p:ph type="pic" sz="quarter" idx="14"/>
          </p:nvPr>
        </p:nvSpPr>
        <p:spPr>
          <a:xfrm>
            <a:off x="7650798" y="1864349"/>
            <a:ext cx="2488565" cy="3317251"/>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9" name="Picture Placeholder 2"/>
          <p:cNvSpPr>
            <a:spLocks noGrp="1"/>
          </p:cNvSpPr>
          <p:nvPr>
            <p:ph type="pic" sz="quarter" idx="15"/>
          </p:nvPr>
        </p:nvSpPr>
        <p:spPr>
          <a:xfrm>
            <a:off x="6528811" y="3393112"/>
            <a:ext cx="1036419" cy="1840876"/>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0" name="Picture Placeholder 2"/>
          <p:cNvSpPr>
            <a:spLocks noGrp="1"/>
          </p:cNvSpPr>
          <p:nvPr>
            <p:ph type="pic" sz="quarter" idx="16"/>
          </p:nvPr>
        </p:nvSpPr>
        <p:spPr>
          <a:xfrm>
            <a:off x="10193965" y="3280399"/>
            <a:ext cx="1088397" cy="1922632"/>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1324696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Picture Placeholder 2"/>
          <p:cNvSpPr>
            <a:spLocks noGrp="1"/>
          </p:cNvSpPr>
          <p:nvPr>
            <p:ph type="pic" sz="quarter" idx="14"/>
          </p:nvPr>
        </p:nvSpPr>
        <p:spPr>
          <a:xfrm>
            <a:off x="909641" y="1790183"/>
            <a:ext cx="2305050" cy="3136187"/>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3" name="Picture Placeholder 2"/>
          <p:cNvSpPr>
            <a:spLocks noGrp="1"/>
          </p:cNvSpPr>
          <p:nvPr>
            <p:ph type="pic" sz="quarter" idx="15"/>
          </p:nvPr>
        </p:nvSpPr>
        <p:spPr>
          <a:xfrm>
            <a:off x="3632995" y="1790182"/>
            <a:ext cx="2305050" cy="3136187"/>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4" name="Picture Placeholder 2"/>
          <p:cNvSpPr>
            <a:spLocks noGrp="1"/>
          </p:cNvSpPr>
          <p:nvPr>
            <p:ph type="pic" sz="quarter" idx="16"/>
          </p:nvPr>
        </p:nvSpPr>
        <p:spPr>
          <a:xfrm>
            <a:off x="6360319" y="1790183"/>
            <a:ext cx="2305050" cy="3136187"/>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5" name="Picture Placeholder 2"/>
          <p:cNvSpPr>
            <a:spLocks noGrp="1"/>
          </p:cNvSpPr>
          <p:nvPr>
            <p:ph type="pic" sz="quarter" idx="17"/>
          </p:nvPr>
        </p:nvSpPr>
        <p:spPr>
          <a:xfrm>
            <a:off x="9083673" y="1790182"/>
            <a:ext cx="2305050" cy="3136187"/>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190680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marL="0" indent="0">
              <a:buFontTx/>
              <a:buNone/>
              <a:defRPr sz="1050"/>
            </a:lvl1pPr>
          </a:lstStyle>
          <a:p>
            <a:endParaRPr lang="en-GB"/>
          </a:p>
        </p:txBody>
      </p:sp>
    </p:spTree>
    <p:extLst>
      <p:ext uri="{BB962C8B-B14F-4D97-AF65-F5344CB8AC3E}">
        <p14:creationId xmlns:p14="http://schemas.microsoft.com/office/powerpoint/2010/main" val="2702704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02">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Picture Placeholder 2"/>
          <p:cNvSpPr>
            <a:spLocks noGrp="1"/>
          </p:cNvSpPr>
          <p:nvPr>
            <p:ph type="pic" sz="quarter" idx="14"/>
          </p:nvPr>
        </p:nvSpPr>
        <p:spPr>
          <a:xfrm>
            <a:off x="966791" y="1622603"/>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3" name="Picture Placeholder 2"/>
          <p:cNvSpPr>
            <a:spLocks noGrp="1"/>
          </p:cNvSpPr>
          <p:nvPr>
            <p:ph type="pic" sz="quarter" idx="15"/>
          </p:nvPr>
        </p:nvSpPr>
        <p:spPr>
          <a:xfrm>
            <a:off x="3690145" y="1622602"/>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4" name="Picture Placeholder 2"/>
          <p:cNvSpPr>
            <a:spLocks noGrp="1"/>
          </p:cNvSpPr>
          <p:nvPr>
            <p:ph type="pic" sz="quarter" idx="16"/>
          </p:nvPr>
        </p:nvSpPr>
        <p:spPr>
          <a:xfrm>
            <a:off x="6417469" y="1622603"/>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5" name="Picture Placeholder 2"/>
          <p:cNvSpPr>
            <a:spLocks noGrp="1"/>
          </p:cNvSpPr>
          <p:nvPr>
            <p:ph type="pic" sz="quarter" idx="17"/>
          </p:nvPr>
        </p:nvSpPr>
        <p:spPr>
          <a:xfrm>
            <a:off x="9140823" y="1622602"/>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9" name="Picture Placeholder 2"/>
          <p:cNvSpPr>
            <a:spLocks noGrp="1"/>
          </p:cNvSpPr>
          <p:nvPr>
            <p:ph type="pic" sz="quarter" idx="18"/>
          </p:nvPr>
        </p:nvSpPr>
        <p:spPr>
          <a:xfrm>
            <a:off x="966791" y="4009887"/>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0" name="Picture Placeholder 2"/>
          <p:cNvSpPr>
            <a:spLocks noGrp="1"/>
          </p:cNvSpPr>
          <p:nvPr>
            <p:ph type="pic" sz="quarter" idx="19"/>
          </p:nvPr>
        </p:nvSpPr>
        <p:spPr>
          <a:xfrm>
            <a:off x="3690145" y="4009886"/>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1" name="Picture Placeholder 2"/>
          <p:cNvSpPr>
            <a:spLocks noGrp="1"/>
          </p:cNvSpPr>
          <p:nvPr>
            <p:ph type="pic" sz="quarter" idx="20"/>
          </p:nvPr>
        </p:nvSpPr>
        <p:spPr>
          <a:xfrm>
            <a:off x="6417469" y="4009887"/>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2" name="Picture Placeholder 2"/>
          <p:cNvSpPr>
            <a:spLocks noGrp="1"/>
          </p:cNvSpPr>
          <p:nvPr>
            <p:ph type="pic" sz="quarter" idx="21"/>
          </p:nvPr>
        </p:nvSpPr>
        <p:spPr>
          <a:xfrm>
            <a:off x="9140823" y="4009886"/>
            <a:ext cx="2305050" cy="1962668"/>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068936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03">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a:off x="0" y="0"/>
            <a:ext cx="12192000" cy="6858000"/>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732122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04">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a:off x="1" y="1866900"/>
            <a:ext cx="3543300" cy="2514600"/>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sp>
        <p:nvSpPr>
          <p:cNvPr id="7" name="Picture Placeholder 2"/>
          <p:cNvSpPr>
            <a:spLocks noGrp="1"/>
          </p:cNvSpPr>
          <p:nvPr>
            <p:ph type="pic" sz="quarter" idx="15"/>
          </p:nvPr>
        </p:nvSpPr>
        <p:spPr>
          <a:xfrm>
            <a:off x="6762750" y="0"/>
            <a:ext cx="5429250" cy="3714750"/>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9" name="Picture Placeholder 2"/>
          <p:cNvSpPr>
            <a:spLocks noGrp="1"/>
          </p:cNvSpPr>
          <p:nvPr>
            <p:ph type="pic" sz="quarter" idx="16"/>
          </p:nvPr>
        </p:nvSpPr>
        <p:spPr>
          <a:xfrm>
            <a:off x="8660921" y="4239985"/>
            <a:ext cx="3189369" cy="2264332"/>
          </a:xfrm>
          <a:prstGeom prst="rect">
            <a:avLst/>
          </a:prstGeom>
          <a:solidFill>
            <a:schemeClr val="bg1">
              <a:lumMod val="95000"/>
            </a:schemeClr>
          </a:solidFill>
          <a:effectLst/>
        </p:spPr>
        <p:txBody>
          <a:bodyPr/>
          <a:lstStyle>
            <a:lvl1pPr marL="0" indent="0">
              <a:buFontTx/>
              <a:buNone/>
              <a:defRPr sz="1050"/>
            </a:lvl1pPr>
          </a:lstStyle>
          <a:p>
            <a:endParaRPr lang="en-GB"/>
          </a:p>
        </p:txBody>
      </p:sp>
    </p:spTree>
    <p:extLst>
      <p:ext uri="{BB962C8B-B14F-4D97-AF65-F5344CB8AC3E}">
        <p14:creationId xmlns:p14="http://schemas.microsoft.com/office/powerpoint/2010/main" val="1120047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05">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a:off x="559184" y="594234"/>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sp>
        <p:nvSpPr>
          <p:cNvPr id="12" name="Picture Placeholder 2"/>
          <p:cNvSpPr>
            <a:spLocks noGrp="1"/>
          </p:cNvSpPr>
          <p:nvPr>
            <p:ph type="pic" sz="quarter" idx="15"/>
          </p:nvPr>
        </p:nvSpPr>
        <p:spPr>
          <a:xfrm>
            <a:off x="559184" y="2051559"/>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5" name="Picture Placeholder 2"/>
          <p:cNvSpPr>
            <a:spLocks noGrp="1"/>
          </p:cNvSpPr>
          <p:nvPr>
            <p:ph type="pic" sz="quarter" idx="16"/>
          </p:nvPr>
        </p:nvSpPr>
        <p:spPr>
          <a:xfrm>
            <a:off x="559184" y="3508884"/>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6" name="Picture Placeholder 2"/>
          <p:cNvSpPr>
            <a:spLocks noGrp="1"/>
          </p:cNvSpPr>
          <p:nvPr>
            <p:ph type="pic" sz="quarter" idx="17"/>
          </p:nvPr>
        </p:nvSpPr>
        <p:spPr>
          <a:xfrm>
            <a:off x="559184" y="4966209"/>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7" name="Picture Placeholder 2"/>
          <p:cNvSpPr>
            <a:spLocks noGrp="1"/>
          </p:cNvSpPr>
          <p:nvPr>
            <p:ph type="pic" sz="quarter" idx="18"/>
          </p:nvPr>
        </p:nvSpPr>
        <p:spPr>
          <a:xfrm>
            <a:off x="6125795" y="594234"/>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19" name="Picture Placeholder 2"/>
          <p:cNvSpPr>
            <a:spLocks noGrp="1"/>
          </p:cNvSpPr>
          <p:nvPr>
            <p:ph type="pic" sz="quarter" idx="19"/>
          </p:nvPr>
        </p:nvSpPr>
        <p:spPr>
          <a:xfrm>
            <a:off x="6125795" y="2051559"/>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0" name="Picture Placeholder 2"/>
          <p:cNvSpPr>
            <a:spLocks noGrp="1"/>
          </p:cNvSpPr>
          <p:nvPr>
            <p:ph type="pic" sz="quarter" idx="20"/>
          </p:nvPr>
        </p:nvSpPr>
        <p:spPr>
          <a:xfrm>
            <a:off x="6125795" y="3508884"/>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sp>
        <p:nvSpPr>
          <p:cNvPr id="21" name="Picture Placeholder 2"/>
          <p:cNvSpPr>
            <a:spLocks noGrp="1"/>
          </p:cNvSpPr>
          <p:nvPr>
            <p:ph type="pic" sz="quarter" idx="21"/>
          </p:nvPr>
        </p:nvSpPr>
        <p:spPr>
          <a:xfrm>
            <a:off x="6125795" y="4966209"/>
            <a:ext cx="1741662" cy="1236018"/>
          </a:xfrm>
          <a:prstGeom prst="rect">
            <a:avLst/>
          </a:prstGeom>
          <a:solidFill>
            <a:schemeClr val="bg1">
              <a:lumMod val="95000"/>
            </a:schemeClr>
          </a:solidFill>
          <a:effectLst/>
        </p:spPr>
        <p:txBody>
          <a:bodyPr/>
          <a:lstStyle>
            <a:lvl1pPr marL="0" indent="0">
              <a:buFontTx/>
              <a:buNone/>
              <a:defRPr sz="1050"/>
            </a:lvl1pPr>
          </a:lstStyle>
          <a:p>
            <a:endParaRPr lang="en-GB"/>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285515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06">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rot="19803452">
            <a:off x="5955669" y="36133"/>
            <a:ext cx="6134305" cy="4207724"/>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sp>
        <p:nvSpPr>
          <p:cNvPr id="12" name="Picture Placeholder 2"/>
          <p:cNvSpPr>
            <a:spLocks noGrp="1"/>
          </p:cNvSpPr>
          <p:nvPr>
            <p:ph type="pic" sz="quarter" idx="15"/>
          </p:nvPr>
        </p:nvSpPr>
        <p:spPr>
          <a:xfrm rot="19803452">
            <a:off x="4320926" y="4097427"/>
            <a:ext cx="2590196" cy="2286841"/>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11" name="Picture Placeholder 2"/>
          <p:cNvSpPr>
            <a:spLocks noGrp="1"/>
          </p:cNvSpPr>
          <p:nvPr>
            <p:ph type="pic" sz="quarter" idx="17"/>
          </p:nvPr>
        </p:nvSpPr>
        <p:spPr>
          <a:xfrm rot="19803452">
            <a:off x="6454127" y="4525142"/>
            <a:ext cx="6563222" cy="1682967"/>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85682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5829" y="121540"/>
            <a:ext cx="1627023" cy="626926"/>
          </a:xfrm>
          <a:prstGeom prst="rect">
            <a:avLst/>
          </a:prstGeom>
        </p:spPr>
      </p:pic>
    </p:spTree>
    <p:extLst>
      <p:ext uri="{BB962C8B-B14F-4D97-AF65-F5344CB8AC3E}">
        <p14:creationId xmlns:p14="http://schemas.microsoft.com/office/powerpoint/2010/main" val="227879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543263" y="2206657"/>
            <a:ext cx="2205880" cy="2205880"/>
          </a:xfrm>
          <a:custGeom>
            <a:avLst/>
            <a:gdLst>
              <a:gd name="connsiteX0" fmla="*/ 1407695 w 2815390"/>
              <a:gd name="connsiteY0" fmla="*/ 0 h 2815390"/>
              <a:gd name="connsiteX1" fmla="*/ 2815390 w 2815390"/>
              <a:gd name="connsiteY1" fmla="*/ 1407695 h 2815390"/>
              <a:gd name="connsiteX2" fmla="*/ 1407695 w 2815390"/>
              <a:gd name="connsiteY2" fmla="*/ 2815390 h 2815390"/>
              <a:gd name="connsiteX3" fmla="*/ 0 w 2815390"/>
              <a:gd name="connsiteY3" fmla="*/ 1407695 h 2815390"/>
              <a:gd name="connsiteX4" fmla="*/ 1407695 w 2815390"/>
              <a:gd name="connsiteY4" fmla="*/ 0 h 281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390" h="2815390">
                <a:moveTo>
                  <a:pt x="1407695" y="0"/>
                </a:moveTo>
                <a:cubicBezTo>
                  <a:pt x="2185143" y="0"/>
                  <a:pt x="2815390" y="630247"/>
                  <a:pt x="2815390" y="1407695"/>
                </a:cubicBezTo>
                <a:cubicBezTo>
                  <a:pt x="2815390" y="2185143"/>
                  <a:pt x="2185143" y="2815390"/>
                  <a:pt x="1407695" y="2815390"/>
                </a:cubicBezTo>
                <a:cubicBezTo>
                  <a:pt x="630247" y="2815390"/>
                  <a:pt x="0" y="2185143"/>
                  <a:pt x="0" y="1407695"/>
                </a:cubicBezTo>
                <a:cubicBezTo>
                  <a:pt x="0" y="630247"/>
                  <a:pt x="630247" y="0"/>
                  <a:pt x="1407695" y="0"/>
                </a:cubicBezTo>
                <a:close/>
              </a:path>
            </a:pathLst>
          </a:custGeom>
          <a:solidFill>
            <a:schemeClr val="bg1">
              <a:lumMod val="95000"/>
            </a:schemeClr>
          </a:solidFill>
        </p:spPr>
        <p:txBody>
          <a:bodyPr wrap="square">
            <a:noAutofit/>
          </a:bodyPr>
          <a:lstStyle>
            <a:lvl1pPr marL="0" indent="0">
              <a:buFontTx/>
              <a:buNone/>
              <a:defRPr sz="1050"/>
            </a:lvl1pPr>
          </a:lstStyle>
          <a:p>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65476" y="130505"/>
            <a:ext cx="1627023" cy="626926"/>
          </a:xfrm>
          <a:prstGeom prst="rect">
            <a:avLst/>
          </a:prstGeom>
        </p:spPr>
      </p:pic>
    </p:spTree>
    <p:extLst>
      <p:ext uri="{BB962C8B-B14F-4D97-AF65-F5344CB8AC3E}">
        <p14:creationId xmlns:p14="http://schemas.microsoft.com/office/powerpoint/2010/main" val="35464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lcome Message-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0021" y="1"/>
            <a:ext cx="4499812" cy="6857999"/>
          </a:xfrm>
          <a:prstGeom prst="rect">
            <a:avLst/>
          </a:prstGeom>
          <a:noFill/>
        </p:spPr>
        <p:txBody>
          <a:bodyPr/>
          <a:lstStyle>
            <a:lvl1pPr marL="0" indent="0">
              <a:buFontTx/>
              <a:buNone/>
              <a:defRPr sz="1050"/>
            </a:lvl1pPr>
          </a:lstStyle>
          <a:p>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6865" y="85681"/>
            <a:ext cx="1627023" cy="626926"/>
          </a:xfrm>
          <a:prstGeom prst="rect">
            <a:avLst/>
          </a:prstGeom>
        </p:spPr>
      </p:pic>
    </p:spTree>
    <p:extLst>
      <p:ext uri="{BB962C8B-B14F-4D97-AF65-F5344CB8AC3E}">
        <p14:creationId xmlns:p14="http://schemas.microsoft.com/office/powerpoint/2010/main" val="188878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e content">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294634" y="0"/>
            <a:ext cx="4033008" cy="6857999"/>
          </a:xfrm>
          <a:prstGeom prst="rect">
            <a:avLst/>
          </a:prstGeom>
          <a:solidFill>
            <a:schemeClr val="bg1">
              <a:lumMod val="95000"/>
            </a:schemeClr>
          </a:solidFill>
        </p:spPr>
        <p:txBody>
          <a:bodyPr/>
          <a:lstStyle>
            <a:lvl1pPr marL="0" indent="0">
              <a:buFontTx/>
              <a:buNone/>
              <a:defRPr sz="1050"/>
            </a:lvl1pPr>
          </a:lstStyle>
          <a:p>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429" y="121540"/>
            <a:ext cx="1627023" cy="626926"/>
          </a:xfrm>
          <a:prstGeom prst="rect">
            <a:avLst/>
          </a:prstGeom>
        </p:spPr>
      </p:pic>
    </p:spTree>
    <p:extLst>
      <p:ext uri="{BB962C8B-B14F-4D97-AF65-F5344CB8AC3E}">
        <p14:creationId xmlns:p14="http://schemas.microsoft.com/office/powerpoint/2010/main" val="275470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181100" y="1453561"/>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8" name="Picture Placeholder 2"/>
          <p:cNvSpPr>
            <a:spLocks noGrp="1"/>
          </p:cNvSpPr>
          <p:nvPr>
            <p:ph type="pic" sz="quarter" idx="14"/>
          </p:nvPr>
        </p:nvSpPr>
        <p:spPr>
          <a:xfrm>
            <a:off x="3841752"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9" name="Picture Placeholder 2"/>
          <p:cNvSpPr>
            <a:spLocks noGrp="1"/>
          </p:cNvSpPr>
          <p:nvPr>
            <p:ph type="pic" sz="quarter" idx="15"/>
          </p:nvPr>
        </p:nvSpPr>
        <p:spPr>
          <a:xfrm>
            <a:off x="6502404"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20" name="Picture Placeholder 2"/>
          <p:cNvSpPr>
            <a:spLocks noGrp="1"/>
          </p:cNvSpPr>
          <p:nvPr>
            <p:ph type="pic" sz="quarter" idx="16"/>
          </p:nvPr>
        </p:nvSpPr>
        <p:spPr>
          <a:xfrm>
            <a:off x="9163056"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374589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02">
    <p:spTree>
      <p:nvGrpSpPr>
        <p:cNvPr id="1" name=""/>
        <p:cNvGrpSpPr/>
        <p:nvPr/>
      </p:nvGrpSpPr>
      <p:grpSpPr>
        <a:xfrm>
          <a:off x="0" y="0"/>
          <a:ext cx="0" cy="0"/>
          <a:chOff x="0" y="0"/>
          <a:chExt cx="0" cy="0"/>
        </a:xfrm>
      </p:grpSpPr>
      <p:sp>
        <p:nvSpPr>
          <p:cNvPr id="20" name="Picture Placeholder 2"/>
          <p:cNvSpPr>
            <a:spLocks noGrp="1"/>
          </p:cNvSpPr>
          <p:nvPr>
            <p:ph type="pic" sz="quarter" idx="16"/>
          </p:nvPr>
        </p:nvSpPr>
        <p:spPr>
          <a:xfrm>
            <a:off x="1394" y="0"/>
            <a:ext cx="12190606" cy="3543299"/>
          </a:xfrm>
          <a:prstGeom prst="rect">
            <a:avLst/>
          </a:prstGeom>
          <a:noFill/>
          <a:effectLst/>
        </p:spPr>
        <p:txBody>
          <a:bodyPr/>
          <a:lstStyle>
            <a:lvl1pPr marL="0" indent="0">
              <a:buFontTx/>
              <a:buNone/>
              <a:defRPr sz="1050"/>
            </a:lvl1pPr>
          </a:lstStyle>
          <a:p>
            <a:endParaRPr lang="en-GB"/>
          </a:p>
        </p:txBody>
      </p:sp>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21" name="Picture Placeholder 20"/>
          <p:cNvSpPr>
            <a:spLocks noGrp="1"/>
          </p:cNvSpPr>
          <p:nvPr>
            <p:ph type="pic" sz="quarter" idx="10"/>
          </p:nvPr>
        </p:nvSpPr>
        <p:spPr>
          <a:xfrm>
            <a:off x="153542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2" name="Picture Placeholder 21"/>
          <p:cNvSpPr>
            <a:spLocks noGrp="1"/>
          </p:cNvSpPr>
          <p:nvPr>
            <p:ph type="pic" sz="quarter" idx="17"/>
          </p:nvPr>
        </p:nvSpPr>
        <p:spPr>
          <a:xfrm>
            <a:off x="3981450"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3" name="Picture Placeholder 22"/>
          <p:cNvSpPr>
            <a:spLocks noGrp="1"/>
          </p:cNvSpPr>
          <p:nvPr>
            <p:ph type="pic" sz="quarter" idx="18"/>
          </p:nvPr>
        </p:nvSpPr>
        <p:spPr>
          <a:xfrm>
            <a:off x="642747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4" name="Picture Placeholder 23"/>
          <p:cNvSpPr>
            <a:spLocks noGrp="1"/>
          </p:cNvSpPr>
          <p:nvPr>
            <p:ph type="pic" sz="quarter" idx="19"/>
          </p:nvPr>
        </p:nvSpPr>
        <p:spPr>
          <a:xfrm>
            <a:off x="8873501"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grpSp>
        <p:nvGrpSpPr>
          <p:cNvPr id="16" name="Group 15"/>
          <p:cNvGrpSpPr/>
          <p:nvPr userDrawn="1"/>
        </p:nvGrpSpPr>
        <p:grpSpPr>
          <a:xfrm>
            <a:off x="5614194" y="998581"/>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6" name="Slide Number Placeholder 5"/>
          <p:cNvSpPr>
            <a:spLocks noGrp="1"/>
          </p:cNvSpPr>
          <p:nvPr>
            <p:ph type="sldNum" sz="quarter" idx="12"/>
          </p:nvPr>
        </p:nvSpPr>
        <p:spPr>
          <a:xfrm>
            <a:off x="11646694" y="151149"/>
            <a:ext cx="407193" cy="334626"/>
          </a:xfrm>
          <a:prstGeom prst="rect">
            <a:avLst/>
          </a:prstGeom>
          <a:ln>
            <a:solidFill>
              <a:srgbClr val="FCFCFC"/>
            </a:solidFill>
          </a:ln>
        </p:spPr>
        <p:txBody>
          <a:bodyPr lIns="0" tIns="0" rIns="0" bIns="0" anchor="ctr" anchorCtr="0"/>
          <a:lstStyle>
            <a:lvl1pPr algn="ctr">
              <a:defRPr sz="900">
                <a:solidFill>
                  <a:schemeClr val="bg1"/>
                </a:solidFill>
              </a:defRPr>
            </a:lvl1pPr>
          </a:lstStyle>
          <a:p>
            <a:fld id="{B30467BC-53FE-413A-9560-FD18F38E6FE5}" type="slidenum">
              <a:rPr lang="en-GB" smtClean="0"/>
              <a:pPr/>
              <a:t>‹#›</a:t>
            </a:fld>
            <a:endParaRPr lang="en-GB"/>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90168" y="126022"/>
            <a:ext cx="1627023" cy="626926"/>
          </a:xfrm>
          <a:prstGeom prst="rect">
            <a:avLst/>
          </a:prstGeom>
        </p:spPr>
      </p:pic>
    </p:spTree>
    <p:extLst>
      <p:ext uri="{BB962C8B-B14F-4D97-AF65-F5344CB8AC3E}">
        <p14:creationId xmlns:p14="http://schemas.microsoft.com/office/powerpoint/2010/main" val="115663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03">
    <p:spTree>
      <p:nvGrpSpPr>
        <p:cNvPr id="1" name=""/>
        <p:cNvGrpSpPr/>
        <p:nvPr/>
      </p:nvGrpSpPr>
      <p:grpSpPr>
        <a:xfrm>
          <a:off x="0" y="0"/>
          <a:ext cx="0" cy="0"/>
          <a:chOff x="0" y="0"/>
          <a:chExt cx="0" cy="0"/>
        </a:xfrm>
      </p:grpSpPr>
      <p:sp>
        <p:nvSpPr>
          <p:cNvPr id="2" name="Title 1"/>
          <p:cNvSpPr>
            <a:spLocks noGrp="1"/>
          </p:cNvSpPr>
          <p:nvPr>
            <p:ph type="ctrTitle"/>
          </p:nvPr>
        </p:nvSpPr>
        <p:spPr>
          <a:xfrm>
            <a:off x="4285344" y="251497"/>
            <a:ext cx="5638800" cy="556312"/>
          </a:xfrm>
          <a:prstGeom prst="rect">
            <a:avLst/>
          </a:prstGeom>
        </p:spPr>
        <p:txBody>
          <a:bodyPr anchor="b"/>
          <a:lstStyle>
            <a:lvl1pPr algn="l">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4285344" y="703338"/>
            <a:ext cx="5638800" cy="369461"/>
          </a:xfrm>
          <a:prstGeom prst="rect">
            <a:avLst/>
          </a:prstGeom>
        </p:spPr>
        <p:txBody>
          <a:bodyPr/>
          <a:lstStyle>
            <a:lvl1pPr marL="0" indent="0" algn="l">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p:cNvSpPr>
            <a:spLocks noGrp="1"/>
          </p:cNvSpPr>
          <p:nvPr>
            <p:ph type="sldNum" sz="quarter" idx="12"/>
          </p:nvPr>
        </p:nvSpPr>
        <p:spPr>
          <a:xfrm>
            <a:off x="11646694" y="151149"/>
            <a:ext cx="407193" cy="334626"/>
          </a:xfrm>
          <a:prstGeom prst="rect">
            <a:avLst/>
          </a:prstGeom>
          <a:ln>
            <a:solidFill>
              <a:schemeClr val="bg2"/>
            </a:solidFill>
          </a:ln>
        </p:spPr>
        <p:txBody>
          <a:bodyPr lIns="0" tIns="0" rIns="0" bIns="0" anchor="ctr" anchorCtr="0"/>
          <a:lstStyle>
            <a:lvl1pPr algn="ctr">
              <a:defRPr sz="900">
                <a:solidFill>
                  <a:schemeClr val="bg2"/>
                </a:solidFill>
              </a:defRPr>
            </a:lvl1pPr>
          </a:lstStyle>
          <a:p>
            <a:fld id="{B30467BC-53FE-413A-9560-FD18F38E6FE5}" type="slidenum">
              <a:rPr lang="en-GB" smtClean="0"/>
              <a:pPr/>
              <a:t>‹#›</a:t>
            </a:fld>
            <a:endParaRPr lang="en-GB"/>
          </a:p>
        </p:txBody>
      </p:sp>
      <p:grpSp>
        <p:nvGrpSpPr>
          <p:cNvPr id="16" name="Group 15"/>
          <p:cNvGrpSpPr/>
          <p:nvPr userDrawn="1"/>
        </p:nvGrpSpPr>
        <p:grpSpPr>
          <a:xfrm>
            <a:off x="4400438" y="1042123"/>
            <a:ext cx="938211" cy="48576"/>
            <a:chOff x="5645944" y="1022557"/>
            <a:chExt cx="938211" cy="82900"/>
          </a:xfrm>
        </p:grpSpPr>
        <p:sp>
          <p:nvSpPr>
            <p:cNvPr id="7" name="Rectangle 6"/>
            <p:cNvSpPr/>
            <p:nvPr userDrawn="1"/>
          </p:nvSpPr>
          <p:spPr>
            <a:xfrm>
              <a:off x="5645944" y="1027433"/>
              <a:ext cx="128587" cy="78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5807870" y="1027433"/>
              <a:ext cx="128587" cy="78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5969795" y="1027433"/>
              <a:ext cx="128587" cy="7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131720" y="1027433"/>
              <a:ext cx="128587" cy="780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293644" y="1022559"/>
              <a:ext cx="128587" cy="780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6455568" y="1022557"/>
              <a:ext cx="128587" cy="780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Picture Placeholder 2"/>
          <p:cNvSpPr>
            <a:spLocks noGrp="1"/>
          </p:cNvSpPr>
          <p:nvPr>
            <p:ph type="pic" sz="quarter" idx="10"/>
          </p:nvPr>
        </p:nvSpPr>
        <p:spPr>
          <a:xfrm>
            <a:off x="-1" y="0"/>
            <a:ext cx="4005261" cy="6858000"/>
          </a:xfrm>
          <a:prstGeom prst="rect">
            <a:avLst/>
          </a:prstGeom>
          <a:noFill/>
          <a:effectLst/>
        </p:spPr>
        <p:txBody>
          <a:bodyPr/>
          <a:lstStyle>
            <a:lvl1pPr marL="0" indent="0">
              <a:buFontTx/>
              <a:buNone/>
              <a:defRPr sz="1050"/>
            </a:lvl1pPr>
          </a:lstStyle>
          <a:p>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488" y="4999"/>
            <a:ext cx="1627023" cy="626926"/>
          </a:xfrm>
          <a:prstGeom prst="rect">
            <a:avLst/>
          </a:prstGeom>
        </p:spPr>
      </p:pic>
    </p:spTree>
    <p:extLst>
      <p:ext uri="{BB962C8B-B14F-4D97-AF65-F5344CB8AC3E}">
        <p14:creationId xmlns:p14="http://schemas.microsoft.com/office/powerpoint/2010/main" val="59239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59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2"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www.telegraph.co.uk)/"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5" Type="http://schemas.openxmlformats.org/officeDocument/2006/relationships/image" Target="../media/image40.tiff"/><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7.jp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rand.org/content/dam/rand/pubs/papers/2005/P2626.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research.microsoft.com/en-us/um/people/lamport/pubs/byz.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905" r="11905"/>
          <a:stretch>
            <a:fillRect/>
          </a:stretch>
        </p:blipFill>
        <p:spPr/>
      </p:pic>
      <p:sp>
        <p:nvSpPr>
          <p:cNvPr id="9" name="Rectangle 8"/>
          <p:cNvSpPr/>
          <p:nvPr/>
        </p:nvSpPr>
        <p:spPr>
          <a:xfrm>
            <a:off x="12700" y="0"/>
            <a:ext cx="12192000" cy="6858000"/>
          </a:xfrm>
          <a:prstGeom prst="rect">
            <a:avLst/>
          </a:prstGeom>
          <a:solidFill>
            <a:schemeClr val="tx1">
              <a:lumMod val="95000"/>
              <a:lumOff val="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dirty="0"/>
          </a:p>
        </p:txBody>
      </p:sp>
      <p:sp>
        <p:nvSpPr>
          <p:cNvPr id="20" name="Parallelogram 19"/>
          <p:cNvSpPr/>
          <p:nvPr/>
        </p:nvSpPr>
        <p:spPr>
          <a:xfrm>
            <a:off x="1880558" y="0"/>
            <a:ext cx="4896607" cy="6858000"/>
          </a:xfrm>
          <a:prstGeom prst="parallelogram">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Parallelogram 1"/>
          <p:cNvSpPr/>
          <p:nvPr/>
        </p:nvSpPr>
        <p:spPr>
          <a:xfrm>
            <a:off x="1533831" y="0"/>
            <a:ext cx="4807975" cy="6858000"/>
          </a:xfrm>
          <a:prstGeom prst="parallelogram">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832999" y="2542932"/>
            <a:ext cx="2984500" cy="2259080"/>
          </a:xfrm>
          <a:prstGeom prst="rect">
            <a:avLst/>
          </a:prstGeom>
          <a:noFill/>
        </p:spPr>
        <p:txBody>
          <a:bodyPr wrap="square" rtlCol="0">
            <a:spAutoFit/>
          </a:bodyPr>
          <a:lstStyle/>
          <a:p>
            <a:pPr>
              <a:lnSpc>
                <a:spcPct val="80000"/>
              </a:lnSpc>
            </a:pPr>
            <a:r>
              <a:rPr lang="en-IN" sz="4000" dirty="0" smtClean="0">
                <a:solidFill>
                  <a:schemeClr val="accent5"/>
                </a:solidFill>
                <a:latin typeface="+mj-lt"/>
              </a:rPr>
              <a:t>Fintech Society</a:t>
            </a:r>
            <a:endParaRPr lang="en-IN" sz="4000" dirty="0">
              <a:solidFill>
                <a:schemeClr val="accent5"/>
              </a:solidFill>
              <a:latin typeface="+mj-lt"/>
            </a:endParaRPr>
          </a:p>
          <a:p>
            <a:pPr>
              <a:lnSpc>
                <a:spcPct val="80000"/>
              </a:lnSpc>
            </a:pPr>
            <a:r>
              <a:rPr lang="en-IN" sz="3200" dirty="0" smtClean="0">
                <a:solidFill>
                  <a:schemeClr val="bg1">
                    <a:lumMod val="95000"/>
                  </a:schemeClr>
                </a:solidFill>
                <a:latin typeface="Altera" pitchFamily="2" charset="0"/>
                <a:ea typeface="Altera" pitchFamily="2" charset="0"/>
              </a:rPr>
              <a:t>BLOCKCHAIN &amp;</a:t>
            </a:r>
            <a:endParaRPr lang="en-IN" sz="3200" dirty="0">
              <a:solidFill>
                <a:schemeClr val="bg1">
                  <a:lumMod val="95000"/>
                </a:schemeClr>
              </a:solidFill>
              <a:latin typeface="Altera" pitchFamily="2" charset="0"/>
              <a:ea typeface="Altera" pitchFamily="2" charset="0"/>
            </a:endParaRPr>
          </a:p>
          <a:p>
            <a:pPr>
              <a:lnSpc>
                <a:spcPct val="80000"/>
              </a:lnSpc>
            </a:pPr>
            <a:r>
              <a:rPr lang="en-IN" sz="3200" dirty="0" smtClean="0">
                <a:solidFill>
                  <a:schemeClr val="bg1">
                    <a:lumMod val="95000"/>
                  </a:schemeClr>
                </a:solidFill>
                <a:latin typeface="Altera" pitchFamily="2" charset="0"/>
                <a:ea typeface="Altera" pitchFamily="2" charset="0"/>
              </a:rPr>
              <a:t>Cryptocurrency</a:t>
            </a:r>
          </a:p>
          <a:p>
            <a:pPr>
              <a:lnSpc>
                <a:spcPct val="80000"/>
              </a:lnSpc>
            </a:pPr>
            <a:r>
              <a:rPr lang="en-IN" sz="3200" dirty="0" smtClean="0">
                <a:solidFill>
                  <a:schemeClr val="bg1">
                    <a:lumMod val="95000"/>
                  </a:schemeClr>
                </a:solidFill>
                <a:latin typeface="Altera" pitchFamily="2" charset="0"/>
                <a:ea typeface="Altera" pitchFamily="2" charset="0"/>
              </a:rPr>
              <a:t>WORKSHOP</a:t>
            </a:r>
            <a:endParaRPr lang="en-IN" sz="3200" dirty="0">
              <a:solidFill>
                <a:schemeClr val="bg1">
                  <a:lumMod val="95000"/>
                </a:schemeClr>
              </a:solidFill>
              <a:latin typeface="Altera" pitchFamily="2" charset="0"/>
              <a:ea typeface="Altera" pitchFamily="2" charset="0"/>
            </a:endParaRPr>
          </a:p>
        </p:txBody>
      </p:sp>
    </p:spTree>
    <p:extLst>
      <p:ext uri="{BB962C8B-B14F-4D97-AF65-F5344CB8AC3E}">
        <p14:creationId xmlns:p14="http://schemas.microsoft.com/office/powerpoint/2010/main" val="7186989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44" y="1838325"/>
            <a:ext cx="11195155" cy="7962900"/>
          </a:xfrm>
          <a:prstGeom prst="rect">
            <a:avLst/>
          </a:prstGeom>
        </p:spPr>
      </p:pic>
      <p:sp>
        <p:nvSpPr>
          <p:cNvPr id="7" name="Rectangle 6"/>
          <p:cNvSpPr/>
          <p:nvPr/>
        </p:nvSpPr>
        <p:spPr>
          <a:xfrm>
            <a:off x="6680873" y="2550695"/>
            <a:ext cx="4003169" cy="4307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6680873" y="1588057"/>
            <a:ext cx="2584362" cy="646331"/>
          </a:xfrm>
          <a:prstGeom prst="rect">
            <a:avLst/>
          </a:prstGeom>
          <a:noFill/>
        </p:spPr>
        <p:txBody>
          <a:bodyPr wrap="none" rtlCol="0">
            <a:spAutoFit/>
          </a:bodyPr>
          <a:lstStyle/>
          <a:p>
            <a:r>
              <a:rPr lang="en-GB" sz="3600" b="1" dirty="0" smtClean="0">
                <a:solidFill>
                  <a:schemeClr val="bg1">
                    <a:lumMod val="75000"/>
                  </a:schemeClr>
                </a:solidFill>
                <a:latin typeface="+mj-lt"/>
              </a:rPr>
              <a:t>Block</a:t>
            </a:r>
            <a:r>
              <a:rPr lang="en-GB" sz="3600" dirty="0" smtClean="0">
                <a:solidFill>
                  <a:schemeClr val="accent2"/>
                </a:solidFill>
                <a:latin typeface="+mj-lt"/>
              </a:rPr>
              <a:t>chain </a:t>
            </a:r>
            <a:endParaRPr lang="en-GB" sz="3600" dirty="0">
              <a:solidFill>
                <a:schemeClr val="accent2"/>
              </a:solidFill>
              <a:latin typeface="+mj-lt"/>
            </a:endParaRPr>
          </a:p>
        </p:txBody>
      </p:sp>
      <p:sp>
        <p:nvSpPr>
          <p:cNvPr id="6" name="Rectangle 5"/>
          <p:cNvSpPr/>
          <p:nvPr/>
        </p:nvSpPr>
        <p:spPr>
          <a:xfrm>
            <a:off x="6952343" y="2994271"/>
            <a:ext cx="3425372" cy="3429465"/>
          </a:xfrm>
          <a:prstGeom prst="rect">
            <a:avLst/>
          </a:prstGeom>
        </p:spPr>
        <p:txBody>
          <a:bodyPr wrap="square">
            <a:spAutoFit/>
          </a:bodyPr>
          <a:lstStyle/>
          <a:p>
            <a:pPr>
              <a:lnSpc>
                <a:spcPct val="120000"/>
              </a:lnSpc>
            </a:pPr>
            <a:r>
              <a:rPr lang="en-GB" sz="2400" b="1" dirty="0" smtClean="0">
                <a:solidFill>
                  <a:schemeClr val="bg1"/>
                </a:solidFill>
              </a:rPr>
              <a:t>P2P </a:t>
            </a:r>
            <a:r>
              <a:rPr lang="en-GB" sz="2400" b="1" dirty="0">
                <a:solidFill>
                  <a:schemeClr val="bg1"/>
                </a:solidFill>
              </a:rPr>
              <a:t>network</a:t>
            </a:r>
            <a:r>
              <a:rPr lang="en-GB" sz="2400" b="1" dirty="0">
                <a:solidFill>
                  <a:schemeClr val="bg1"/>
                </a:solidFill>
                <a:latin typeface="Raleway-v4020 Light" panose="00000400000000000000" pitchFamily="50" charset="0"/>
              </a:rPr>
              <a:t> which </a:t>
            </a:r>
            <a:r>
              <a:rPr lang="en-GB" sz="2400" b="1" dirty="0" smtClean="0">
                <a:solidFill>
                  <a:schemeClr val="bg1"/>
                </a:solidFill>
                <a:latin typeface="Raleway-v4020 Light" panose="00000400000000000000" pitchFamily="50" charset="0"/>
              </a:rPr>
              <a:t>utilises </a:t>
            </a:r>
            <a:r>
              <a:rPr lang="en-GB" sz="2400" b="1" dirty="0" smtClean="0">
                <a:solidFill>
                  <a:schemeClr val="bg1"/>
                </a:solidFill>
              </a:rPr>
              <a:t>cryptography</a:t>
            </a:r>
            <a:r>
              <a:rPr lang="en-GB" sz="2400" b="1" dirty="0" smtClean="0">
                <a:solidFill>
                  <a:schemeClr val="bg1"/>
                </a:solidFill>
                <a:latin typeface="Raleway-v4020 Light" panose="00000400000000000000" pitchFamily="50" charset="0"/>
              </a:rPr>
              <a:t> </a:t>
            </a:r>
            <a:r>
              <a:rPr lang="en-GB" sz="2400" b="1" dirty="0">
                <a:solidFill>
                  <a:schemeClr val="bg1"/>
                </a:solidFill>
                <a:latin typeface="Raleway-v4020 Light" panose="00000400000000000000" pitchFamily="50" charset="0"/>
              </a:rPr>
              <a:t>and </a:t>
            </a:r>
            <a:r>
              <a:rPr lang="en-GB" sz="2400" b="1" dirty="0">
                <a:solidFill>
                  <a:schemeClr val="bg1"/>
                </a:solidFill>
              </a:rPr>
              <a:t>consensus algorithms</a:t>
            </a:r>
            <a:r>
              <a:rPr lang="en-GB" sz="2400" b="1" dirty="0">
                <a:solidFill>
                  <a:schemeClr val="bg1"/>
                </a:solidFill>
                <a:latin typeface="Raleway-v4020 Light" panose="00000400000000000000" pitchFamily="50" charset="0"/>
              </a:rPr>
              <a:t> to distribute and validate transactions on a </a:t>
            </a:r>
            <a:r>
              <a:rPr lang="en-GB" sz="2400" b="1" dirty="0">
                <a:solidFill>
                  <a:schemeClr val="bg1"/>
                </a:solidFill>
              </a:rPr>
              <a:t>shared ledger</a:t>
            </a:r>
            <a:r>
              <a:rPr lang="en-GB" sz="2400" b="1" dirty="0">
                <a:solidFill>
                  <a:schemeClr val="bg1"/>
                </a:solidFill>
                <a:latin typeface="Raleway-v4020 Light" panose="00000400000000000000" pitchFamily="50" charset="0"/>
              </a:rPr>
              <a:t>.</a:t>
            </a:r>
          </a:p>
          <a:p>
            <a:pPr>
              <a:lnSpc>
                <a:spcPct val="120000"/>
              </a:lnSpc>
            </a:pPr>
            <a:endParaRPr lang="en-GB" sz="1400" dirty="0">
              <a:solidFill>
                <a:schemeClr val="bg1"/>
              </a:solidFill>
            </a:endParaRPr>
          </a:p>
        </p:txBody>
      </p:sp>
    </p:spTree>
    <p:extLst>
      <p:ext uri="{BB962C8B-B14F-4D97-AF65-F5344CB8AC3E}">
        <p14:creationId xmlns:p14="http://schemas.microsoft.com/office/powerpoint/2010/main" val="28752094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Industry Disruption</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11</a:t>
            </a:fld>
            <a:endParaRPr lang="en-GB"/>
          </a:p>
        </p:txBody>
      </p:sp>
      <p:sp>
        <p:nvSpPr>
          <p:cNvPr id="11" name="Rectangle 10"/>
          <p:cNvSpPr/>
          <p:nvPr/>
        </p:nvSpPr>
        <p:spPr>
          <a:xfrm>
            <a:off x="1113040" y="5164914"/>
            <a:ext cx="1667444" cy="338554"/>
          </a:xfrm>
          <a:prstGeom prst="rect">
            <a:avLst/>
          </a:prstGeom>
        </p:spPr>
        <p:txBody>
          <a:bodyPr wrap="none">
            <a:spAutoFit/>
          </a:bodyPr>
          <a:lstStyle/>
          <a:p>
            <a:r>
              <a:rPr lang="en-GB" sz="1600" b="1" dirty="0" smtClean="0">
                <a:solidFill>
                  <a:schemeClr val="tx1">
                    <a:lumMod val="75000"/>
                    <a:lumOff val="25000"/>
                  </a:schemeClr>
                </a:solidFill>
                <a:latin typeface="+mj-lt"/>
              </a:rPr>
              <a:t>SUPPLY CHAIN</a:t>
            </a:r>
            <a:endParaRPr lang="en-GB" sz="1600" b="1" dirty="0">
              <a:solidFill>
                <a:schemeClr val="tx1">
                  <a:lumMod val="75000"/>
                  <a:lumOff val="25000"/>
                </a:schemeClr>
              </a:solidFill>
              <a:latin typeface="+mj-lt"/>
            </a:endParaRPr>
          </a:p>
        </p:txBody>
      </p:sp>
      <p:sp>
        <p:nvSpPr>
          <p:cNvPr id="14" name="Rectangle 13"/>
          <p:cNvSpPr/>
          <p:nvPr/>
        </p:nvSpPr>
        <p:spPr>
          <a:xfrm>
            <a:off x="3981114" y="5164914"/>
            <a:ext cx="1529586" cy="338554"/>
          </a:xfrm>
          <a:prstGeom prst="rect">
            <a:avLst/>
          </a:prstGeom>
        </p:spPr>
        <p:txBody>
          <a:bodyPr wrap="none">
            <a:spAutoFit/>
          </a:bodyPr>
          <a:lstStyle/>
          <a:p>
            <a:r>
              <a:rPr lang="en-GB" sz="1600" b="1" dirty="0" smtClean="0">
                <a:solidFill>
                  <a:schemeClr val="tx1">
                    <a:lumMod val="75000"/>
                    <a:lumOff val="25000"/>
                  </a:schemeClr>
                </a:solidFill>
                <a:latin typeface="+mj-lt"/>
              </a:rPr>
              <a:t>HEALTHCARE</a:t>
            </a:r>
            <a:endParaRPr lang="en-GB" sz="1600" b="1" dirty="0">
              <a:solidFill>
                <a:schemeClr val="tx1">
                  <a:lumMod val="75000"/>
                  <a:lumOff val="25000"/>
                </a:schemeClr>
              </a:solidFill>
              <a:latin typeface="+mj-lt"/>
            </a:endParaRPr>
          </a:p>
        </p:txBody>
      </p:sp>
      <p:sp>
        <p:nvSpPr>
          <p:cNvPr id="17" name="Rectangle 16"/>
          <p:cNvSpPr/>
          <p:nvPr/>
        </p:nvSpPr>
        <p:spPr>
          <a:xfrm>
            <a:off x="6919119" y="5160165"/>
            <a:ext cx="1059906" cy="338554"/>
          </a:xfrm>
          <a:prstGeom prst="rect">
            <a:avLst/>
          </a:prstGeom>
        </p:spPr>
        <p:txBody>
          <a:bodyPr wrap="none">
            <a:spAutoFit/>
          </a:bodyPr>
          <a:lstStyle/>
          <a:p>
            <a:r>
              <a:rPr lang="en-GB" sz="1600" b="1" dirty="0" smtClean="0">
                <a:solidFill>
                  <a:schemeClr val="tx1">
                    <a:lumMod val="75000"/>
                    <a:lumOff val="25000"/>
                  </a:schemeClr>
                </a:solidFill>
                <a:latin typeface="+mj-lt"/>
              </a:rPr>
              <a:t>FINTECH</a:t>
            </a:r>
            <a:endParaRPr lang="en-GB" sz="1600" b="1" dirty="0">
              <a:solidFill>
                <a:schemeClr val="tx1">
                  <a:lumMod val="75000"/>
                  <a:lumOff val="25000"/>
                </a:schemeClr>
              </a:solidFill>
              <a:latin typeface="+mj-lt"/>
            </a:endParaRPr>
          </a:p>
        </p:txBody>
      </p:sp>
      <p:sp>
        <p:nvSpPr>
          <p:cNvPr id="20" name="Rectangle 19"/>
          <p:cNvSpPr/>
          <p:nvPr/>
        </p:nvSpPr>
        <p:spPr>
          <a:xfrm>
            <a:off x="9854405" y="5170401"/>
            <a:ext cx="728084" cy="338554"/>
          </a:xfrm>
          <a:prstGeom prst="rect">
            <a:avLst/>
          </a:prstGeom>
        </p:spPr>
        <p:txBody>
          <a:bodyPr wrap="none">
            <a:spAutoFit/>
          </a:bodyPr>
          <a:lstStyle/>
          <a:p>
            <a:r>
              <a:rPr lang="en-GB" sz="1600" b="1" dirty="0" smtClean="0">
                <a:solidFill>
                  <a:schemeClr val="tx1">
                    <a:lumMod val="75000"/>
                    <a:lumOff val="25000"/>
                  </a:schemeClr>
                </a:solidFill>
                <a:latin typeface="+mj-lt"/>
              </a:rPr>
              <a:t>CIVIC</a:t>
            </a:r>
            <a:endParaRPr lang="en-GB" sz="1600" b="1" dirty="0">
              <a:solidFill>
                <a:schemeClr val="tx1">
                  <a:lumMod val="75000"/>
                  <a:lumOff val="2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8885" y="2743701"/>
            <a:ext cx="1492829" cy="14928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537" y="2572705"/>
            <a:ext cx="1663825" cy="16638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7736" y="2613675"/>
            <a:ext cx="1622855" cy="1622855"/>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902" y="2379810"/>
            <a:ext cx="2009621" cy="2002136"/>
          </a:xfrm>
          <a:prstGeom prst="rect">
            <a:avLst/>
          </a:prstGeom>
        </p:spPr>
      </p:pic>
    </p:spTree>
    <p:extLst>
      <p:ext uri="{BB962C8B-B14F-4D97-AF65-F5344CB8AC3E}">
        <p14:creationId xmlns:p14="http://schemas.microsoft.com/office/powerpoint/2010/main" val="2432459560"/>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32146"/>
            <a:ext cx="12192000" cy="39230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216634" y="486093"/>
            <a:ext cx="5826788" cy="584775"/>
          </a:xfrm>
          <a:prstGeom prst="rect">
            <a:avLst/>
          </a:prstGeom>
          <a:noFill/>
        </p:spPr>
        <p:txBody>
          <a:bodyPr wrap="none" rtlCol="0">
            <a:spAutoFit/>
          </a:bodyPr>
          <a:lstStyle/>
          <a:p>
            <a:r>
              <a:rPr lang="en-GB" sz="3200" spc="600" dirty="0" smtClean="0">
                <a:solidFill>
                  <a:schemeClr val="tx1">
                    <a:lumMod val="75000"/>
                    <a:lumOff val="25000"/>
                  </a:schemeClr>
                </a:solidFill>
              </a:rPr>
              <a:t>CRYPTOCURRENCIES</a:t>
            </a:r>
            <a:endParaRPr lang="en-GB" sz="3200" spc="600" dirty="0">
              <a:solidFill>
                <a:schemeClr val="tx1">
                  <a:lumMod val="75000"/>
                  <a:lumOff val="25000"/>
                </a:schemeClr>
              </a:solidFill>
            </a:endParaRPr>
          </a:p>
        </p:txBody>
      </p:sp>
      <p:sp>
        <p:nvSpPr>
          <p:cNvPr id="8" name="TextBox 7"/>
          <p:cNvSpPr txBox="1"/>
          <p:nvPr/>
        </p:nvSpPr>
        <p:spPr>
          <a:xfrm>
            <a:off x="1034255" y="1934137"/>
            <a:ext cx="506870" cy="369332"/>
          </a:xfrm>
          <a:prstGeom prst="rect">
            <a:avLst/>
          </a:prstGeom>
          <a:noFill/>
        </p:spPr>
        <p:txBody>
          <a:bodyPr wrap="none" rtlCol="0">
            <a:spAutoFit/>
          </a:bodyPr>
          <a:lstStyle/>
          <a:p>
            <a:r>
              <a:rPr lang="en-GB" dirty="0">
                <a:solidFill>
                  <a:schemeClr val="accent2"/>
                </a:solidFill>
              </a:rPr>
              <a:t>01.</a:t>
            </a:r>
          </a:p>
        </p:txBody>
      </p:sp>
      <p:grpSp>
        <p:nvGrpSpPr>
          <p:cNvPr id="9" name="Group 8"/>
          <p:cNvGrpSpPr/>
          <p:nvPr/>
        </p:nvGrpSpPr>
        <p:grpSpPr>
          <a:xfrm>
            <a:off x="1730681" y="1885999"/>
            <a:ext cx="3242109" cy="571716"/>
            <a:chOff x="3834965" y="1597241"/>
            <a:chExt cx="3242109" cy="571716"/>
          </a:xfrm>
        </p:grpSpPr>
        <p:sp>
          <p:nvSpPr>
            <p:cNvPr id="10" name="TextBox 9"/>
            <p:cNvSpPr txBox="1"/>
            <p:nvPr/>
          </p:nvSpPr>
          <p:spPr>
            <a:xfrm>
              <a:off x="3834966" y="1597241"/>
              <a:ext cx="1467068" cy="369332"/>
            </a:xfrm>
            <a:prstGeom prst="rect">
              <a:avLst/>
            </a:prstGeom>
            <a:noFill/>
          </p:spPr>
          <p:txBody>
            <a:bodyPr wrap="none" rtlCol="0">
              <a:spAutoFit/>
            </a:bodyPr>
            <a:lstStyle/>
            <a:p>
              <a:r>
                <a:rPr lang="en-GB" dirty="0" smtClean="0">
                  <a:solidFill>
                    <a:schemeClr val="accent2"/>
                  </a:solidFill>
                  <a:latin typeface="+mj-lt"/>
                </a:rPr>
                <a:t>Cryptography</a:t>
              </a:r>
              <a:endParaRPr lang="en-GB" dirty="0">
                <a:solidFill>
                  <a:schemeClr val="accent2"/>
                </a:solidFill>
                <a:latin typeface="+mj-lt"/>
              </a:endParaRPr>
            </a:p>
          </p:txBody>
        </p:sp>
        <p:sp>
          <p:nvSpPr>
            <p:cNvPr id="11" name="Rectangle 10"/>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What is it?</a:t>
              </a:r>
              <a:endParaRPr lang="en-GB" sz="1200" dirty="0">
                <a:solidFill>
                  <a:schemeClr val="bg1">
                    <a:lumMod val="95000"/>
                  </a:schemeClr>
                </a:solidFill>
              </a:endParaRPr>
            </a:p>
          </p:txBody>
        </p:sp>
      </p:grpSp>
      <p:sp>
        <p:nvSpPr>
          <p:cNvPr id="12" name="TextBox 11"/>
          <p:cNvSpPr txBox="1"/>
          <p:nvPr/>
        </p:nvSpPr>
        <p:spPr>
          <a:xfrm>
            <a:off x="986039" y="2609509"/>
            <a:ext cx="506870" cy="369332"/>
          </a:xfrm>
          <a:prstGeom prst="rect">
            <a:avLst/>
          </a:prstGeom>
          <a:noFill/>
        </p:spPr>
        <p:txBody>
          <a:bodyPr wrap="none" rtlCol="0">
            <a:spAutoFit/>
          </a:bodyPr>
          <a:lstStyle/>
          <a:p>
            <a:r>
              <a:rPr lang="en-GB" dirty="0">
                <a:solidFill>
                  <a:schemeClr val="accent2"/>
                </a:solidFill>
              </a:rPr>
              <a:t>02.</a:t>
            </a:r>
          </a:p>
        </p:txBody>
      </p:sp>
      <p:grpSp>
        <p:nvGrpSpPr>
          <p:cNvPr id="13" name="Group 12"/>
          <p:cNvGrpSpPr/>
          <p:nvPr/>
        </p:nvGrpSpPr>
        <p:grpSpPr>
          <a:xfrm>
            <a:off x="1682465" y="2561371"/>
            <a:ext cx="3242109" cy="571716"/>
            <a:chOff x="3834965" y="1597241"/>
            <a:chExt cx="3242109" cy="571716"/>
          </a:xfrm>
        </p:grpSpPr>
        <p:sp>
          <p:nvSpPr>
            <p:cNvPr id="14" name="TextBox 13"/>
            <p:cNvSpPr txBox="1"/>
            <p:nvPr/>
          </p:nvSpPr>
          <p:spPr>
            <a:xfrm>
              <a:off x="3834966" y="1597241"/>
              <a:ext cx="2666114" cy="369332"/>
            </a:xfrm>
            <a:prstGeom prst="rect">
              <a:avLst/>
            </a:prstGeom>
            <a:noFill/>
          </p:spPr>
          <p:txBody>
            <a:bodyPr wrap="none" rtlCol="0">
              <a:spAutoFit/>
            </a:bodyPr>
            <a:lstStyle/>
            <a:p>
              <a:r>
                <a:rPr lang="en-GB" dirty="0" smtClean="0">
                  <a:solidFill>
                    <a:schemeClr val="accent2"/>
                  </a:solidFill>
                  <a:latin typeface="+mj-lt"/>
                </a:rPr>
                <a:t>Asymmetric Cryptography</a:t>
              </a:r>
              <a:endParaRPr lang="en-GB" dirty="0">
                <a:solidFill>
                  <a:schemeClr val="accent2"/>
                </a:solidFill>
                <a:latin typeface="+mj-lt"/>
              </a:endParaRPr>
            </a:p>
          </p:txBody>
        </p:sp>
        <p:sp>
          <p:nvSpPr>
            <p:cNvPr id="15" name="Rectangle 14"/>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How does it work?</a:t>
              </a:r>
              <a:endParaRPr lang="en-GB" sz="1200" dirty="0">
                <a:solidFill>
                  <a:schemeClr val="bg1">
                    <a:lumMod val="95000"/>
                  </a:schemeClr>
                </a:solidFill>
              </a:endParaRPr>
            </a:p>
          </p:txBody>
        </p:sp>
      </p:grpSp>
      <p:sp>
        <p:nvSpPr>
          <p:cNvPr id="16" name="TextBox 15"/>
          <p:cNvSpPr txBox="1"/>
          <p:nvPr/>
        </p:nvSpPr>
        <p:spPr>
          <a:xfrm>
            <a:off x="986039" y="3334151"/>
            <a:ext cx="506870" cy="369332"/>
          </a:xfrm>
          <a:prstGeom prst="rect">
            <a:avLst/>
          </a:prstGeom>
          <a:noFill/>
        </p:spPr>
        <p:txBody>
          <a:bodyPr wrap="none" rtlCol="0">
            <a:spAutoFit/>
          </a:bodyPr>
          <a:lstStyle/>
          <a:p>
            <a:r>
              <a:rPr lang="en-GB" dirty="0">
                <a:solidFill>
                  <a:schemeClr val="accent2"/>
                </a:solidFill>
              </a:rPr>
              <a:t>03.</a:t>
            </a:r>
          </a:p>
        </p:txBody>
      </p:sp>
      <p:grpSp>
        <p:nvGrpSpPr>
          <p:cNvPr id="17" name="Group 16"/>
          <p:cNvGrpSpPr/>
          <p:nvPr/>
        </p:nvGrpSpPr>
        <p:grpSpPr>
          <a:xfrm>
            <a:off x="1682465" y="3286013"/>
            <a:ext cx="3242109" cy="571716"/>
            <a:chOff x="3834965" y="1597241"/>
            <a:chExt cx="3242109" cy="571716"/>
          </a:xfrm>
        </p:grpSpPr>
        <p:sp>
          <p:nvSpPr>
            <p:cNvPr id="18" name="TextBox 17"/>
            <p:cNvSpPr txBox="1"/>
            <p:nvPr/>
          </p:nvSpPr>
          <p:spPr>
            <a:xfrm>
              <a:off x="3834966" y="1597241"/>
              <a:ext cx="1774845" cy="369332"/>
            </a:xfrm>
            <a:prstGeom prst="rect">
              <a:avLst/>
            </a:prstGeom>
            <a:noFill/>
          </p:spPr>
          <p:txBody>
            <a:bodyPr wrap="none" rtlCol="0">
              <a:spAutoFit/>
            </a:bodyPr>
            <a:lstStyle/>
            <a:p>
              <a:r>
                <a:rPr lang="en-GB" dirty="0" smtClean="0">
                  <a:solidFill>
                    <a:schemeClr val="accent2"/>
                  </a:solidFill>
                  <a:latin typeface="+mj-lt"/>
                </a:rPr>
                <a:t>Cryptocurrencies</a:t>
              </a:r>
              <a:endParaRPr lang="en-GB" dirty="0">
                <a:solidFill>
                  <a:schemeClr val="accent2"/>
                </a:solidFill>
                <a:latin typeface="+mj-lt"/>
              </a:endParaRPr>
            </a:p>
          </p:txBody>
        </p:sp>
        <p:sp>
          <p:nvSpPr>
            <p:cNvPr id="19" name="Rectangle 18"/>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A simple definition</a:t>
              </a:r>
              <a:endParaRPr lang="en-GB" sz="1200" dirty="0">
                <a:solidFill>
                  <a:schemeClr val="bg1">
                    <a:lumMod val="95000"/>
                  </a:schemeClr>
                </a:solidFill>
              </a:endParaRPr>
            </a:p>
          </p:txBody>
        </p:sp>
      </p:grpSp>
      <p:sp>
        <p:nvSpPr>
          <p:cNvPr id="20" name="TextBox 19"/>
          <p:cNvSpPr txBox="1"/>
          <p:nvPr/>
        </p:nvSpPr>
        <p:spPr>
          <a:xfrm>
            <a:off x="986039" y="4098429"/>
            <a:ext cx="506870" cy="369332"/>
          </a:xfrm>
          <a:prstGeom prst="rect">
            <a:avLst/>
          </a:prstGeom>
          <a:noFill/>
        </p:spPr>
        <p:txBody>
          <a:bodyPr wrap="none" rtlCol="0">
            <a:spAutoFit/>
          </a:bodyPr>
          <a:lstStyle/>
          <a:p>
            <a:r>
              <a:rPr lang="en-GB" dirty="0">
                <a:solidFill>
                  <a:schemeClr val="accent2"/>
                </a:solidFill>
              </a:rPr>
              <a:t>04.</a:t>
            </a:r>
          </a:p>
        </p:txBody>
      </p:sp>
      <p:grpSp>
        <p:nvGrpSpPr>
          <p:cNvPr id="21" name="Group 20"/>
          <p:cNvGrpSpPr/>
          <p:nvPr/>
        </p:nvGrpSpPr>
        <p:grpSpPr>
          <a:xfrm>
            <a:off x="1682465" y="4050291"/>
            <a:ext cx="3242109" cy="571716"/>
            <a:chOff x="3834965" y="1597241"/>
            <a:chExt cx="3242109" cy="571716"/>
          </a:xfrm>
        </p:grpSpPr>
        <p:sp>
          <p:nvSpPr>
            <p:cNvPr id="22" name="TextBox 21"/>
            <p:cNvSpPr txBox="1"/>
            <p:nvPr/>
          </p:nvSpPr>
          <p:spPr>
            <a:xfrm>
              <a:off x="3834966" y="1597241"/>
              <a:ext cx="1774845" cy="369332"/>
            </a:xfrm>
            <a:prstGeom prst="rect">
              <a:avLst/>
            </a:prstGeom>
            <a:noFill/>
          </p:spPr>
          <p:txBody>
            <a:bodyPr wrap="none" rtlCol="0">
              <a:spAutoFit/>
            </a:bodyPr>
            <a:lstStyle/>
            <a:p>
              <a:r>
                <a:rPr lang="en-GB" dirty="0" smtClean="0">
                  <a:solidFill>
                    <a:schemeClr val="accent2"/>
                  </a:solidFill>
                  <a:latin typeface="+mj-lt"/>
                </a:rPr>
                <a:t>Cryptocurrencies</a:t>
              </a:r>
              <a:endParaRPr lang="en-GB" dirty="0">
                <a:solidFill>
                  <a:schemeClr val="accent2"/>
                </a:solidFill>
                <a:latin typeface="+mj-lt"/>
              </a:endParaRPr>
            </a:p>
          </p:txBody>
        </p:sp>
        <p:sp>
          <p:nvSpPr>
            <p:cNvPr id="23" name="Rectangle 22"/>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What are they?</a:t>
              </a:r>
              <a:endParaRPr lang="en-GB" sz="1200" dirty="0">
                <a:solidFill>
                  <a:schemeClr val="bg1">
                    <a:lumMod val="95000"/>
                  </a:schemeClr>
                </a:solidFill>
              </a:endParaRPr>
            </a:p>
          </p:txBody>
        </p:sp>
      </p:grpSp>
      <p:sp>
        <p:nvSpPr>
          <p:cNvPr id="40" name="TextBox 39"/>
          <p:cNvSpPr txBox="1"/>
          <p:nvPr/>
        </p:nvSpPr>
        <p:spPr>
          <a:xfrm>
            <a:off x="6756005" y="1691188"/>
            <a:ext cx="473206" cy="369332"/>
          </a:xfrm>
          <a:prstGeom prst="rect">
            <a:avLst/>
          </a:prstGeom>
          <a:noFill/>
        </p:spPr>
        <p:txBody>
          <a:bodyPr wrap="none" rtlCol="0">
            <a:spAutoFit/>
          </a:bodyPr>
          <a:lstStyle/>
          <a:p>
            <a:r>
              <a:rPr lang="en-GB" dirty="0" smtClean="0">
                <a:solidFill>
                  <a:schemeClr val="accent2"/>
                </a:solidFill>
              </a:rPr>
              <a:t>05.</a:t>
            </a:r>
            <a:endParaRPr lang="en-GB" dirty="0">
              <a:solidFill>
                <a:schemeClr val="accent2"/>
              </a:solidFill>
            </a:endParaRPr>
          </a:p>
        </p:txBody>
      </p:sp>
      <p:grpSp>
        <p:nvGrpSpPr>
          <p:cNvPr id="41" name="Group 40"/>
          <p:cNvGrpSpPr/>
          <p:nvPr/>
        </p:nvGrpSpPr>
        <p:grpSpPr>
          <a:xfrm>
            <a:off x="7452431" y="1643050"/>
            <a:ext cx="3242109" cy="571716"/>
            <a:chOff x="3834965" y="1597241"/>
            <a:chExt cx="3242109" cy="571716"/>
          </a:xfrm>
        </p:grpSpPr>
        <p:sp>
          <p:nvSpPr>
            <p:cNvPr id="42" name="TextBox 41"/>
            <p:cNvSpPr txBox="1"/>
            <p:nvPr/>
          </p:nvSpPr>
          <p:spPr>
            <a:xfrm>
              <a:off x="3834966" y="1597241"/>
              <a:ext cx="864339" cy="369332"/>
            </a:xfrm>
            <a:prstGeom prst="rect">
              <a:avLst/>
            </a:prstGeom>
            <a:noFill/>
          </p:spPr>
          <p:txBody>
            <a:bodyPr wrap="none" rtlCol="0">
              <a:spAutoFit/>
            </a:bodyPr>
            <a:lstStyle/>
            <a:p>
              <a:r>
                <a:rPr lang="en-GB" dirty="0" smtClean="0">
                  <a:solidFill>
                    <a:schemeClr val="accent2"/>
                  </a:solidFill>
                  <a:latin typeface="+mj-lt"/>
                </a:rPr>
                <a:t>Bitcoin</a:t>
              </a:r>
              <a:endParaRPr lang="en-GB" dirty="0">
                <a:solidFill>
                  <a:schemeClr val="accent2"/>
                </a:solidFill>
                <a:latin typeface="+mj-lt"/>
              </a:endParaRPr>
            </a:p>
          </p:txBody>
        </p:sp>
        <p:sp>
          <p:nvSpPr>
            <p:cNvPr id="43" name="Rectangle 42"/>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A short introduction</a:t>
              </a:r>
              <a:endParaRPr lang="en-GB" sz="1200" dirty="0">
                <a:solidFill>
                  <a:schemeClr val="bg1">
                    <a:lumMod val="95000"/>
                  </a:schemeClr>
                </a:solidFill>
              </a:endParaRPr>
            </a:p>
          </p:txBody>
        </p:sp>
      </p:grpSp>
      <p:sp>
        <p:nvSpPr>
          <p:cNvPr id="44" name="TextBox 43"/>
          <p:cNvSpPr txBox="1"/>
          <p:nvPr/>
        </p:nvSpPr>
        <p:spPr>
          <a:xfrm>
            <a:off x="6707789" y="2366560"/>
            <a:ext cx="473206" cy="369332"/>
          </a:xfrm>
          <a:prstGeom prst="rect">
            <a:avLst/>
          </a:prstGeom>
          <a:noFill/>
        </p:spPr>
        <p:txBody>
          <a:bodyPr wrap="none" rtlCol="0">
            <a:spAutoFit/>
          </a:bodyPr>
          <a:lstStyle/>
          <a:p>
            <a:r>
              <a:rPr lang="en-GB" dirty="0" smtClean="0">
                <a:solidFill>
                  <a:schemeClr val="accent2"/>
                </a:solidFill>
              </a:rPr>
              <a:t>06.</a:t>
            </a:r>
            <a:endParaRPr lang="en-GB" dirty="0">
              <a:solidFill>
                <a:schemeClr val="accent2"/>
              </a:solidFill>
            </a:endParaRPr>
          </a:p>
        </p:txBody>
      </p:sp>
      <p:grpSp>
        <p:nvGrpSpPr>
          <p:cNvPr id="45" name="Group 44"/>
          <p:cNvGrpSpPr/>
          <p:nvPr/>
        </p:nvGrpSpPr>
        <p:grpSpPr>
          <a:xfrm>
            <a:off x="7404215" y="2318422"/>
            <a:ext cx="3242109" cy="571716"/>
            <a:chOff x="3834965" y="1597241"/>
            <a:chExt cx="3242109" cy="571716"/>
          </a:xfrm>
        </p:grpSpPr>
        <p:sp>
          <p:nvSpPr>
            <p:cNvPr id="46" name="TextBox 45"/>
            <p:cNvSpPr txBox="1"/>
            <p:nvPr/>
          </p:nvSpPr>
          <p:spPr>
            <a:xfrm>
              <a:off x="3834966" y="1597241"/>
              <a:ext cx="2281394" cy="369332"/>
            </a:xfrm>
            <a:prstGeom prst="rect">
              <a:avLst/>
            </a:prstGeom>
            <a:noFill/>
          </p:spPr>
          <p:txBody>
            <a:bodyPr wrap="none" rtlCol="0">
              <a:spAutoFit/>
            </a:bodyPr>
            <a:lstStyle/>
            <a:p>
              <a:r>
                <a:rPr lang="en-GB" dirty="0" smtClean="0">
                  <a:solidFill>
                    <a:schemeClr val="accent2"/>
                  </a:solidFill>
                  <a:latin typeface="+mj-lt"/>
                </a:rPr>
                <a:t>The History of Bitcoin</a:t>
              </a:r>
              <a:endParaRPr lang="en-GB" dirty="0">
                <a:solidFill>
                  <a:schemeClr val="accent2"/>
                </a:solidFill>
                <a:latin typeface="+mj-lt"/>
              </a:endParaRPr>
            </a:p>
          </p:txBody>
        </p:sp>
        <p:sp>
          <p:nvSpPr>
            <p:cNvPr id="47" name="Rectangle 46"/>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How has it grown?</a:t>
              </a:r>
              <a:endParaRPr lang="en-GB" sz="1200" dirty="0">
                <a:solidFill>
                  <a:schemeClr val="bg1">
                    <a:lumMod val="95000"/>
                  </a:schemeClr>
                </a:solidFill>
              </a:endParaRPr>
            </a:p>
          </p:txBody>
        </p:sp>
      </p:grpSp>
      <p:sp>
        <p:nvSpPr>
          <p:cNvPr id="48" name="TextBox 47"/>
          <p:cNvSpPr txBox="1"/>
          <p:nvPr/>
        </p:nvSpPr>
        <p:spPr>
          <a:xfrm>
            <a:off x="6707789" y="3091202"/>
            <a:ext cx="473206" cy="369332"/>
          </a:xfrm>
          <a:prstGeom prst="rect">
            <a:avLst/>
          </a:prstGeom>
          <a:noFill/>
        </p:spPr>
        <p:txBody>
          <a:bodyPr wrap="none" rtlCol="0">
            <a:spAutoFit/>
          </a:bodyPr>
          <a:lstStyle/>
          <a:p>
            <a:r>
              <a:rPr lang="en-GB" dirty="0" smtClean="0">
                <a:solidFill>
                  <a:schemeClr val="accent2"/>
                </a:solidFill>
              </a:rPr>
              <a:t>07.</a:t>
            </a:r>
            <a:endParaRPr lang="en-GB" dirty="0">
              <a:solidFill>
                <a:schemeClr val="accent2"/>
              </a:solidFill>
            </a:endParaRPr>
          </a:p>
        </p:txBody>
      </p:sp>
      <p:grpSp>
        <p:nvGrpSpPr>
          <p:cNvPr id="49" name="Group 48"/>
          <p:cNvGrpSpPr/>
          <p:nvPr/>
        </p:nvGrpSpPr>
        <p:grpSpPr>
          <a:xfrm>
            <a:off x="7404215" y="3043064"/>
            <a:ext cx="3242109" cy="571716"/>
            <a:chOff x="3834965" y="1597241"/>
            <a:chExt cx="3242109" cy="571716"/>
          </a:xfrm>
        </p:grpSpPr>
        <p:sp>
          <p:nvSpPr>
            <p:cNvPr id="50" name="TextBox 49"/>
            <p:cNvSpPr txBox="1"/>
            <p:nvPr/>
          </p:nvSpPr>
          <p:spPr>
            <a:xfrm>
              <a:off x="3834966" y="1597241"/>
              <a:ext cx="2358338" cy="369332"/>
            </a:xfrm>
            <a:prstGeom prst="rect">
              <a:avLst/>
            </a:prstGeom>
            <a:noFill/>
          </p:spPr>
          <p:txBody>
            <a:bodyPr wrap="none" rtlCol="0">
              <a:spAutoFit/>
            </a:bodyPr>
            <a:lstStyle/>
            <a:p>
              <a:r>
                <a:rPr lang="en-GB" dirty="0" smtClean="0">
                  <a:solidFill>
                    <a:schemeClr val="accent2"/>
                  </a:solidFill>
                  <a:latin typeface="+mj-lt"/>
                </a:rPr>
                <a:t>Other Cryptocurrencies</a:t>
              </a:r>
              <a:endParaRPr lang="en-GB" dirty="0">
                <a:solidFill>
                  <a:schemeClr val="accent2"/>
                </a:solidFill>
                <a:latin typeface="+mj-lt"/>
              </a:endParaRPr>
            </a:p>
          </p:txBody>
        </p:sp>
        <p:sp>
          <p:nvSpPr>
            <p:cNvPr id="51" name="Rectangle 50"/>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What else is there?</a:t>
              </a:r>
              <a:endParaRPr lang="en-GB" sz="1200" dirty="0">
                <a:solidFill>
                  <a:schemeClr val="bg1">
                    <a:lumMod val="95000"/>
                  </a:schemeClr>
                </a:solidFill>
              </a:endParaRPr>
            </a:p>
          </p:txBody>
        </p:sp>
      </p:grpSp>
      <p:sp>
        <p:nvSpPr>
          <p:cNvPr id="52" name="TextBox 51"/>
          <p:cNvSpPr txBox="1"/>
          <p:nvPr/>
        </p:nvSpPr>
        <p:spPr>
          <a:xfrm>
            <a:off x="6707789" y="3855480"/>
            <a:ext cx="473206" cy="369332"/>
          </a:xfrm>
          <a:prstGeom prst="rect">
            <a:avLst/>
          </a:prstGeom>
          <a:noFill/>
        </p:spPr>
        <p:txBody>
          <a:bodyPr wrap="none" rtlCol="0">
            <a:spAutoFit/>
          </a:bodyPr>
          <a:lstStyle/>
          <a:p>
            <a:r>
              <a:rPr lang="en-GB" dirty="0" smtClean="0">
                <a:solidFill>
                  <a:schemeClr val="accent2"/>
                </a:solidFill>
              </a:rPr>
              <a:t>08.</a:t>
            </a:r>
            <a:endParaRPr lang="en-GB" dirty="0">
              <a:solidFill>
                <a:schemeClr val="accent2"/>
              </a:solidFill>
            </a:endParaRPr>
          </a:p>
        </p:txBody>
      </p:sp>
      <p:grpSp>
        <p:nvGrpSpPr>
          <p:cNvPr id="53" name="Group 52"/>
          <p:cNvGrpSpPr/>
          <p:nvPr/>
        </p:nvGrpSpPr>
        <p:grpSpPr>
          <a:xfrm>
            <a:off x="7404215" y="3807342"/>
            <a:ext cx="3242109" cy="571716"/>
            <a:chOff x="3834965" y="1597241"/>
            <a:chExt cx="3242109" cy="571716"/>
          </a:xfrm>
        </p:grpSpPr>
        <p:sp>
          <p:nvSpPr>
            <p:cNvPr id="54" name="TextBox 53"/>
            <p:cNvSpPr txBox="1"/>
            <p:nvPr/>
          </p:nvSpPr>
          <p:spPr>
            <a:xfrm>
              <a:off x="3834966" y="1597241"/>
              <a:ext cx="1563248" cy="369332"/>
            </a:xfrm>
            <a:prstGeom prst="rect">
              <a:avLst/>
            </a:prstGeom>
            <a:noFill/>
          </p:spPr>
          <p:txBody>
            <a:bodyPr wrap="none" rtlCol="0">
              <a:spAutoFit/>
            </a:bodyPr>
            <a:lstStyle/>
            <a:p>
              <a:r>
                <a:rPr lang="en-GB" dirty="0" smtClean="0">
                  <a:solidFill>
                    <a:schemeClr val="accent2"/>
                  </a:solidFill>
                  <a:latin typeface="+mj-lt"/>
                </a:rPr>
                <a:t>Their Potential</a:t>
              </a:r>
              <a:endParaRPr lang="en-GB" dirty="0">
                <a:solidFill>
                  <a:schemeClr val="accent2"/>
                </a:solidFill>
                <a:latin typeface="+mj-lt"/>
              </a:endParaRPr>
            </a:p>
          </p:txBody>
        </p:sp>
        <p:sp>
          <p:nvSpPr>
            <p:cNvPr id="55" name="Rectangle 54"/>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What’s good about them?</a:t>
              </a:r>
              <a:endParaRPr lang="en-GB" sz="1200" dirty="0">
                <a:solidFill>
                  <a:schemeClr val="bg1">
                    <a:lumMod val="95000"/>
                  </a:schemeClr>
                </a:solidFill>
              </a:endParaRPr>
            </a:p>
          </p:txBody>
        </p:sp>
      </p:grpSp>
      <p:sp>
        <p:nvSpPr>
          <p:cNvPr id="56" name="TextBox 55"/>
          <p:cNvSpPr txBox="1"/>
          <p:nvPr/>
        </p:nvSpPr>
        <p:spPr>
          <a:xfrm>
            <a:off x="6756005" y="4597609"/>
            <a:ext cx="473206" cy="369332"/>
          </a:xfrm>
          <a:prstGeom prst="rect">
            <a:avLst/>
          </a:prstGeom>
          <a:noFill/>
        </p:spPr>
        <p:txBody>
          <a:bodyPr wrap="none" rtlCol="0">
            <a:spAutoFit/>
          </a:bodyPr>
          <a:lstStyle/>
          <a:p>
            <a:r>
              <a:rPr lang="en-GB" dirty="0" smtClean="0">
                <a:solidFill>
                  <a:schemeClr val="accent2"/>
                </a:solidFill>
              </a:rPr>
              <a:t>09.</a:t>
            </a:r>
            <a:endParaRPr lang="en-GB" dirty="0">
              <a:solidFill>
                <a:schemeClr val="accent2"/>
              </a:solidFill>
            </a:endParaRPr>
          </a:p>
        </p:txBody>
      </p:sp>
      <p:grpSp>
        <p:nvGrpSpPr>
          <p:cNvPr id="57" name="Group 56"/>
          <p:cNvGrpSpPr/>
          <p:nvPr/>
        </p:nvGrpSpPr>
        <p:grpSpPr>
          <a:xfrm>
            <a:off x="7452431" y="4549471"/>
            <a:ext cx="3242109" cy="571716"/>
            <a:chOff x="3834965" y="1597241"/>
            <a:chExt cx="3242109" cy="571716"/>
          </a:xfrm>
        </p:grpSpPr>
        <p:sp>
          <p:nvSpPr>
            <p:cNvPr id="58" name="TextBox 57"/>
            <p:cNvSpPr txBox="1"/>
            <p:nvPr/>
          </p:nvSpPr>
          <p:spPr>
            <a:xfrm>
              <a:off x="3834966" y="1597241"/>
              <a:ext cx="1768433" cy="369332"/>
            </a:xfrm>
            <a:prstGeom prst="rect">
              <a:avLst/>
            </a:prstGeom>
            <a:noFill/>
          </p:spPr>
          <p:txBody>
            <a:bodyPr wrap="none" rtlCol="0">
              <a:spAutoFit/>
            </a:bodyPr>
            <a:lstStyle/>
            <a:p>
              <a:r>
                <a:rPr lang="en-GB" dirty="0" smtClean="0">
                  <a:solidFill>
                    <a:schemeClr val="accent2"/>
                  </a:solidFill>
                  <a:latin typeface="+mj-lt"/>
                </a:rPr>
                <a:t>Their Downsides</a:t>
              </a:r>
              <a:endParaRPr lang="en-GB" dirty="0">
                <a:solidFill>
                  <a:schemeClr val="accent2"/>
                </a:solidFill>
                <a:latin typeface="+mj-lt"/>
              </a:endParaRPr>
            </a:p>
          </p:txBody>
        </p:sp>
        <p:sp>
          <p:nvSpPr>
            <p:cNvPr id="59" name="Rectangle 58"/>
            <p:cNvSpPr/>
            <p:nvPr/>
          </p:nvSpPr>
          <p:spPr>
            <a:xfrm>
              <a:off x="3834965" y="1891958"/>
              <a:ext cx="3242109" cy="276999"/>
            </a:xfrm>
            <a:prstGeom prst="rect">
              <a:avLst/>
            </a:prstGeom>
          </p:spPr>
          <p:txBody>
            <a:bodyPr wrap="square">
              <a:spAutoFit/>
            </a:bodyPr>
            <a:lstStyle/>
            <a:p>
              <a:r>
                <a:rPr lang="en-GB" sz="1200" dirty="0" smtClean="0">
                  <a:solidFill>
                    <a:schemeClr val="bg1">
                      <a:lumMod val="95000"/>
                    </a:schemeClr>
                  </a:solidFill>
                </a:rPr>
                <a:t>What’s about about them?</a:t>
              </a:r>
              <a:endParaRPr lang="en-GB" sz="1200" dirty="0">
                <a:solidFill>
                  <a:schemeClr val="bg1">
                    <a:lumMod val="95000"/>
                  </a:schemeClr>
                </a:solidFill>
              </a:endParaRPr>
            </a:p>
          </p:txBody>
        </p:sp>
      </p:grpSp>
    </p:spTree>
    <p:extLst>
      <p:ext uri="{BB962C8B-B14F-4D97-AF65-F5344CB8AC3E}">
        <p14:creationId xmlns:p14="http://schemas.microsoft.com/office/powerpoint/2010/main" val="24240360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Cryptography</a:t>
            </a:r>
            <a:endParaRPr lang="en-GB" dirty="0"/>
          </a:p>
        </p:txBody>
      </p:sp>
      <p:sp>
        <p:nvSpPr>
          <p:cNvPr id="3" name="Subtitle 2"/>
          <p:cNvSpPr>
            <a:spLocks noGrp="1"/>
          </p:cNvSpPr>
          <p:nvPr>
            <p:ph type="subTitle" idx="1"/>
          </p:nvPr>
        </p:nvSpPr>
        <p:spPr/>
        <p:txBody>
          <a:bodyPr/>
          <a:lstStyle/>
          <a:p>
            <a:r>
              <a:rPr lang="en-GB" dirty="0" smtClean="0"/>
              <a:t>What is it?</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13</a:t>
            </a:fld>
            <a:endParaRPr lang="en-GB"/>
          </a:p>
        </p:txBody>
      </p:sp>
      <p:sp>
        <p:nvSpPr>
          <p:cNvPr id="6" name="Rectangle 5"/>
          <p:cNvSpPr/>
          <p:nvPr/>
        </p:nvSpPr>
        <p:spPr>
          <a:xfrm>
            <a:off x="1524000" y="2311683"/>
            <a:ext cx="9368118" cy="3831818"/>
          </a:xfrm>
          <a:prstGeom prst="rect">
            <a:avLst/>
          </a:prstGeom>
        </p:spPr>
        <p:txBody>
          <a:bodyPr wrap="square">
            <a:spAutoFit/>
          </a:bodyPr>
          <a:lstStyle/>
          <a:p>
            <a:pPr marL="285750" indent="-285750">
              <a:lnSpc>
                <a:spcPct val="150000"/>
              </a:lnSpc>
              <a:buFont typeface="Arial" charset="0"/>
              <a:buChar char="•"/>
            </a:pPr>
            <a:r>
              <a:rPr lang="en-GB" b="1" dirty="0" smtClean="0">
                <a:solidFill>
                  <a:schemeClr val="bg1">
                    <a:lumMod val="65000"/>
                  </a:schemeClr>
                </a:solidFill>
              </a:rPr>
              <a:t>Cryptography</a:t>
            </a:r>
            <a:r>
              <a:rPr lang="en-GB" dirty="0" smtClean="0">
                <a:solidFill>
                  <a:schemeClr val="bg1">
                    <a:lumMod val="65000"/>
                  </a:schemeClr>
                </a:solidFill>
              </a:rPr>
              <a:t>: “the </a:t>
            </a:r>
            <a:r>
              <a:rPr lang="en-GB" dirty="0">
                <a:solidFill>
                  <a:schemeClr val="bg1">
                    <a:lumMod val="65000"/>
                  </a:schemeClr>
                </a:solidFill>
              </a:rPr>
              <a:t>process of converting legible information into an almost </a:t>
            </a:r>
            <a:r>
              <a:rPr lang="en-GB" dirty="0" err="1">
                <a:solidFill>
                  <a:schemeClr val="bg1">
                    <a:lumMod val="65000"/>
                  </a:schemeClr>
                </a:solidFill>
              </a:rPr>
              <a:t>uncrackable</a:t>
            </a:r>
            <a:r>
              <a:rPr lang="en-GB" dirty="0">
                <a:solidFill>
                  <a:schemeClr val="bg1">
                    <a:lumMod val="65000"/>
                  </a:schemeClr>
                </a:solidFill>
              </a:rPr>
              <a:t> code, to track purchases and </a:t>
            </a:r>
            <a:r>
              <a:rPr lang="en-GB" dirty="0" smtClean="0">
                <a:solidFill>
                  <a:schemeClr val="bg1">
                    <a:lumMod val="65000"/>
                  </a:schemeClr>
                </a:solidFill>
              </a:rPr>
              <a:t>transfers” (</a:t>
            </a:r>
            <a:r>
              <a:rPr lang="en-GB" dirty="0" smtClean="0">
                <a:solidFill>
                  <a:schemeClr val="bg1">
                    <a:lumMod val="65000"/>
                  </a:schemeClr>
                </a:solidFill>
                <a:hlinkClick r:id="rId2"/>
              </a:rPr>
              <a:t>www.telegraph.co.uk)</a:t>
            </a:r>
            <a:endParaRPr lang="en-GB" dirty="0" smtClean="0">
              <a:solidFill>
                <a:schemeClr val="bg1">
                  <a:lumMod val="65000"/>
                </a:schemeClr>
              </a:solidFill>
            </a:endParaRPr>
          </a:p>
          <a:p>
            <a:pPr marL="285750" indent="-285750">
              <a:lnSpc>
                <a:spcPct val="150000"/>
              </a:lnSpc>
              <a:buFont typeface="Arial" charset="0"/>
              <a:buChar char="•"/>
            </a:pPr>
            <a:r>
              <a:rPr lang="en-GB" b="1" dirty="0" smtClean="0">
                <a:solidFill>
                  <a:schemeClr val="bg1">
                    <a:lumMod val="65000"/>
                  </a:schemeClr>
                </a:solidFill>
              </a:rPr>
              <a:t>Asymmetric cryptography (public key cryptography)</a:t>
            </a:r>
            <a:r>
              <a:rPr lang="en-GB" dirty="0" smtClean="0">
                <a:solidFill>
                  <a:schemeClr val="bg1">
                    <a:lumMod val="65000"/>
                  </a:schemeClr>
                </a:solidFill>
              </a:rPr>
              <a:t>: Using public and private keys to encrypt and decrypt information</a:t>
            </a:r>
          </a:p>
          <a:p>
            <a:pPr marL="285750" indent="-285750">
              <a:lnSpc>
                <a:spcPct val="150000"/>
              </a:lnSpc>
              <a:buFont typeface="Arial" charset="0"/>
              <a:buChar char="•"/>
            </a:pPr>
            <a:r>
              <a:rPr lang="en-GB" b="1" dirty="0" smtClean="0">
                <a:solidFill>
                  <a:schemeClr val="bg1">
                    <a:lumMod val="65000"/>
                  </a:schemeClr>
                </a:solidFill>
              </a:rPr>
              <a:t>Public key</a:t>
            </a:r>
            <a:r>
              <a:rPr lang="en-GB" dirty="0" smtClean="0">
                <a:solidFill>
                  <a:schemeClr val="bg1">
                    <a:lumMod val="65000"/>
                  </a:schemeClr>
                </a:solidFill>
              </a:rPr>
              <a:t>: A ‘key’ made up of a large number that is made available to all users. Encrypts information</a:t>
            </a:r>
          </a:p>
          <a:p>
            <a:pPr marL="285750" indent="-285750">
              <a:lnSpc>
                <a:spcPct val="150000"/>
              </a:lnSpc>
              <a:buFont typeface="Arial" charset="0"/>
              <a:buChar char="•"/>
            </a:pPr>
            <a:r>
              <a:rPr lang="en-GB" b="1" dirty="0" smtClean="0">
                <a:solidFill>
                  <a:schemeClr val="bg1">
                    <a:lumMod val="65000"/>
                  </a:schemeClr>
                </a:solidFill>
              </a:rPr>
              <a:t>Private key: </a:t>
            </a:r>
            <a:r>
              <a:rPr lang="en-GB" dirty="0" smtClean="0">
                <a:solidFill>
                  <a:schemeClr val="bg1">
                    <a:lumMod val="65000"/>
                  </a:schemeClr>
                </a:solidFill>
              </a:rPr>
              <a:t>A unique ‘key’ that is only available to one user. Decrypts information</a:t>
            </a:r>
            <a:endParaRPr lang="en-GB" b="1" dirty="0" smtClean="0">
              <a:solidFill>
                <a:schemeClr val="bg1">
                  <a:lumMod val="65000"/>
                </a:schemeClr>
              </a:solidFill>
            </a:endParaRPr>
          </a:p>
          <a:p>
            <a:pPr marL="285750" indent="-285750">
              <a:lnSpc>
                <a:spcPct val="150000"/>
              </a:lnSpc>
              <a:buFont typeface="Arial" charset="0"/>
              <a:buChar char="•"/>
            </a:pPr>
            <a:r>
              <a:rPr lang="en-GB" b="1" dirty="0" smtClean="0">
                <a:solidFill>
                  <a:schemeClr val="bg1">
                    <a:lumMod val="65000"/>
                  </a:schemeClr>
                </a:solidFill>
              </a:rPr>
              <a:t>Hash function</a:t>
            </a:r>
            <a:r>
              <a:rPr lang="en-GB" dirty="0" smtClean="0">
                <a:solidFill>
                  <a:schemeClr val="bg1">
                    <a:lumMod val="65000"/>
                  </a:schemeClr>
                </a:solidFill>
              </a:rPr>
              <a:t>: A mathematical algorithm that involves the use of keys to verify the legitimacy of a transaction</a:t>
            </a:r>
          </a:p>
        </p:txBody>
      </p:sp>
      <p:sp>
        <p:nvSpPr>
          <p:cNvPr id="7" name="TextBox 6"/>
          <p:cNvSpPr txBox="1"/>
          <p:nvPr/>
        </p:nvSpPr>
        <p:spPr>
          <a:xfrm>
            <a:off x="1524000" y="1788463"/>
            <a:ext cx="4105676" cy="523220"/>
          </a:xfrm>
          <a:prstGeom prst="rect">
            <a:avLst/>
          </a:prstGeom>
          <a:noFill/>
        </p:spPr>
        <p:txBody>
          <a:bodyPr wrap="none" rtlCol="0">
            <a:spAutoFit/>
          </a:bodyPr>
          <a:lstStyle/>
          <a:p>
            <a:r>
              <a:rPr lang="en-GB" sz="2800" dirty="0" smtClean="0">
                <a:solidFill>
                  <a:schemeClr val="tx1">
                    <a:lumMod val="50000"/>
                    <a:lumOff val="50000"/>
                  </a:schemeClr>
                </a:solidFill>
                <a:latin typeface="+mj-lt"/>
              </a:rPr>
              <a:t>Key Words and Definitions</a:t>
            </a:r>
            <a:endParaRPr lang="en-GB" sz="2800" dirty="0">
              <a:solidFill>
                <a:schemeClr val="tx1">
                  <a:lumMod val="50000"/>
                  <a:lumOff val="50000"/>
                </a:schemeClr>
              </a:solidFill>
              <a:latin typeface="+mj-lt"/>
            </a:endParaRPr>
          </a:p>
        </p:txBody>
      </p:sp>
    </p:spTree>
    <p:extLst>
      <p:ext uri="{BB962C8B-B14F-4D97-AF65-F5344CB8AC3E}">
        <p14:creationId xmlns:p14="http://schemas.microsoft.com/office/powerpoint/2010/main" val="3110436630"/>
      </p:ext>
    </p:extLst>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Asymmetric Cryptography</a:t>
            </a:r>
            <a:endParaRPr lang="en-GB" dirty="0"/>
          </a:p>
        </p:txBody>
      </p:sp>
      <p:sp>
        <p:nvSpPr>
          <p:cNvPr id="3" name="Subtitle 2"/>
          <p:cNvSpPr>
            <a:spLocks noGrp="1"/>
          </p:cNvSpPr>
          <p:nvPr>
            <p:ph type="subTitle" idx="1"/>
          </p:nvPr>
        </p:nvSpPr>
        <p:spPr/>
        <p:txBody>
          <a:bodyPr/>
          <a:lstStyle/>
          <a:p>
            <a:r>
              <a:rPr lang="en-GB" dirty="0" smtClean="0"/>
              <a:t>How does it work?</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14</a:t>
            </a:fld>
            <a:endParaRPr lang="en-GB"/>
          </a:p>
        </p:txBody>
      </p:sp>
      <p:graphicFrame>
        <p:nvGraphicFramePr>
          <p:cNvPr id="10" name="Chart 9"/>
          <p:cNvGraphicFramePr/>
          <p:nvPr>
            <p:extLst/>
          </p:nvPr>
        </p:nvGraphicFramePr>
        <p:xfrm>
          <a:off x="-2260231" y="1944454"/>
          <a:ext cx="10717972" cy="423562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6723552" y="2405915"/>
            <a:ext cx="1429848" cy="507221"/>
          </a:xfrm>
          <a:prstGeom prst="rect">
            <a:avLst/>
          </a:prstGeom>
          <a:solidFill>
            <a:schemeClr val="accent1"/>
          </a:solidFill>
        </p:spPr>
        <p:txBody>
          <a:bodyPr wrap="square" lIns="180000" tIns="180000" bIns="180000" rtlCol="0" anchor="ctr" anchorCtr="0">
            <a:noAutofit/>
          </a:bodyPr>
          <a:lstStyle/>
          <a:p>
            <a:r>
              <a:rPr lang="en-GB" sz="1600" dirty="0" smtClean="0">
                <a:solidFill>
                  <a:schemeClr val="bg1"/>
                </a:solidFill>
              </a:rPr>
              <a:t>Message</a:t>
            </a:r>
            <a:endParaRPr lang="en-GB" sz="1600" dirty="0">
              <a:solidFill>
                <a:schemeClr val="bg1"/>
              </a:solidFill>
            </a:endParaRPr>
          </a:p>
        </p:txBody>
      </p:sp>
      <p:sp>
        <p:nvSpPr>
          <p:cNvPr id="13" name="TextBox 12"/>
          <p:cNvSpPr txBox="1"/>
          <p:nvPr/>
        </p:nvSpPr>
        <p:spPr>
          <a:xfrm>
            <a:off x="6723552" y="3111692"/>
            <a:ext cx="1429848" cy="507221"/>
          </a:xfrm>
          <a:prstGeom prst="rect">
            <a:avLst/>
          </a:prstGeom>
          <a:solidFill>
            <a:schemeClr val="accent2"/>
          </a:solidFill>
        </p:spPr>
        <p:txBody>
          <a:bodyPr wrap="square" lIns="180000" tIns="180000" bIns="180000" rtlCol="0" anchor="ctr" anchorCtr="0">
            <a:noAutofit/>
          </a:bodyPr>
          <a:lstStyle/>
          <a:p>
            <a:r>
              <a:rPr lang="en-GB" sz="1600" dirty="0" smtClean="0">
                <a:solidFill>
                  <a:schemeClr val="bg1"/>
                </a:solidFill>
              </a:rPr>
              <a:t>Encryption</a:t>
            </a:r>
            <a:endParaRPr lang="en-GB" sz="1600" dirty="0">
              <a:solidFill>
                <a:schemeClr val="bg1"/>
              </a:solidFill>
            </a:endParaRPr>
          </a:p>
        </p:txBody>
      </p:sp>
      <p:sp>
        <p:nvSpPr>
          <p:cNvPr id="14" name="TextBox 13"/>
          <p:cNvSpPr txBox="1"/>
          <p:nvPr/>
        </p:nvSpPr>
        <p:spPr>
          <a:xfrm>
            <a:off x="6723552" y="3817469"/>
            <a:ext cx="1429848" cy="507221"/>
          </a:xfrm>
          <a:prstGeom prst="rect">
            <a:avLst/>
          </a:prstGeom>
          <a:solidFill>
            <a:schemeClr val="accent3"/>
          </a:solidFill>
        </p:spPr>
        <p:txBody>
          <a:bodyPr wrap="square" lIns="180000" tIns="180000" bIns="180000" rtlCol="0" anchor="ctr" anchorCtr="0">
            <a:noAutofit/>
          </a:bodyPr>
          <a:lstStyle/>
          <a:p>
            <a:r>
              <a:rPr lang="en-GB" sz="1600" dirty="0" smtClean="0">
                <a:solidFill>
                  <a:schemeClr val="bg1"/>
                </a:solidFill>
              </a:rPr>
              <a:t>Decryption</a:t>
            </a:r>
            <a:endParaRPr lang="en-GB" sz="1600" dirty="0">
              <a:solidFill>
                <a:schemeClr val="bg1"/>
              </a:solidFill>
            </a:endParaRPr>
          </a:p>
        </p:txBody>
      </p:sp>
      <p:sp>
        <p:nvSpPr>
          <p:cNvPr id="15" name="TextBox 14"/>
          <p:cNvSpPr txBox="1"/>
          <p:nvPr/>
        </p:nvSpPr>
        <p:spPr>
          <a:xfrm>
            <a:off x="6723552" y="4523246"/>
            <a:ext cx="1429848" cy="507221"/>
          </a:xfrm>
          <a:prstGeom prst="rect">
            <a:avLst/>
          </a:prstGeom>
          <a:solidFill>
            <a:schemeClr val="accent4"/>
          </a:solidFill>
        </p:spPr>
        <p:txBody>
          <a:bodyPr wrap="square" lIns="180000" tIns="180000" bIns="180000" rtlCol="0" anchor="ctr" anchorCtr="0">
            <a:noAutofit/>
          </a:bodyPr>
          <a:lstStyle/>
          <a:p>
            <a:r>
              <a:rPr lang="en-GB" sz="1600" dirty="0" smtClean="0">
                <a:solidFill>
                  <a:schemeClr val="bg1"/>
                </a:solidFill>
              </a:rPr>
              <a:t>Verification</a:t>
            </a:r>
            <a:endParaRPr lang="en-GB" sz="1600" dirty="0">
              <a:solidFill>
                <a:schemeClr val="bg1"/>
              </a:solidFill>
            </a:endParaRPr>
          </a:p>
        </p:txBody>
      </p:sp>
      <p:sp>
        <p:nvSpPr>
          <p:cNvPr id="17" name="Rectangle 16"/>
          <p:cNvSpPr/>
          <p:nvPr/>
        </p:nvSpPr>
        <p:spPr>
          <a:xfrm>
            <a:off x="8457741" y="2495565"/>
            <a:ext cx="2829384" cy="260905"/>
          </a:xfrm>
          <a:prstGeom prst="rect">
            <a:avLst/>
          </a:prstGeom>
        </p:spPr>
        <p:txBody>
          <a:bodyPr wrap="square">
            <a:spAutoFit/>
          </a:bodyPr>
          <a:lstStyle/>
          <a:p>
            <a:pPr>
              <a:lnSpc>
                <a:spcPct val="120000"/>
              </a:lnSpc>
            </a:pPr>
            <a:r>
              <a:rPr lang="en-GB" sz="1000" dirty="0" smtClean="0">
                <a:solidFill>
                  <a:schemeClr val="bg1">
                    <a:lumMod val="65000"/>
                  </a:schemeClr>
                </a:solidFill>
              </a:rPr>
              <a:t>One user sends an amount of currency </a:t>
            </a:r>
            <a:r>
              <a:rPr lang="en-GB" sz="1000" smtClean="0">
                <a:solidFill>
                  <a:schemeClr val="bg1">
                    <a:lumMod val="65000"/>
                  </a:schemeClr>
                </a:solidFill>
              </a:rPr>
              <a:t>to another</a:t>
            </a:r>
            <a:endParaRPr lang="en-GB" sz="1000" dirty="0">
              <a:solidFill>
                <a:schemeClr val="bg1">
                  <a:lumMod val="65000"/>
                </a:schemeClr>
              </a:solidFill>
            </a:endParaRPr>
          </a:p>
        </p:txBody>
      </p:sp>
      <p:sp>
        <p:nvSpPr>
          <p:cNvPr id="18" name="Rectangle 17"/>
          <p:cNvSpPr/>
          <p:nvPr/>
        </p:nvSpPr>
        <p:spPr>
          <a:xfrm>
            <a:off x="8457741" y="3120792"/>
            <a:ext cx="2829384" cy="461665"/>
          </a:xfrm>
          <a:prstGeom prst="rect">
            <a:avLst/>
          </a:prstGeom>
        </p:spPr>
        <p:txBody>
          <a:bodyPr wrap="square">
            <a:spAutoFit/>
          </a:bodyPr>
          <a:lstStyle/>
          <a:p>
            <a:pPr>
              <a:lnSpc>
                <a:spcPct val="120000"/>
              </a:lnSpc>
            </a:pPr>
            <a:r>
              <a:rPr lang="en-GB" sz="1000" dirty="0" smtClean="0">
                <a:solidFill>
                  <a:schemeClr val="bg1">
                    <a:lumMod val="65000"/>
                  </a:schemeClr>
                </a:solidFill>
              </a:rPr>
              <a:t>The public key encrypts the information, and uploads it to the network</a:t>
            </a:r>
            <a:endParaRPr lang="en-GB" sz="1000" dirty="0">
              <a:solidFill>
                <a:schemeClr val="bg1">
                  <a:lumMod val="65000"/>
                </a:schemeClr>
              </a:solidFill>
            </a:endParaRPr>
          </a:p>
        </p:txBody>
      </p:sp>
      <p:sp>
        <p:nvSpPr>
          <p:cNvPr id="19" name="Rectangle 18"/>
          <p:cNvSpPr/>
          <p:nvPr/>
        </p:nvSpPr>
        <p:spPr>
          <a:xfrm>
            <a:off x="8457741" y="3880494"/>
            <a:ext cx="2829384" cy="260905"/>
          </a:xfrm>
          <a:prstGeom prst="rect">
            <a:avLst/>
          </a:prstGeom>
        </p:spPr>
        <p:txBody>
          <a:bodyPr wrap="square">
            <a:spAutoFit/>
          </a:bodyPr>
          <a:lstStyle/>
          <a:p>
            <a:pPr>
              <a:lnSpc>
                <a:spcPct val="120000"/>
              </a:lnSpc>
            </a:pPr>
            <a:r>
              <a:rPr lang="en-GB" sz="1000" dirty="0" smtClean="0">
                <a:solidFill>
                  <a:schemeClr val="bg1">
                    <a:lumMod val="65000"/>
                  </a:schemeClr>
                </a:solidFill>
              </a:rPr>
              <a:t>The private key decrypts the message</a:t>
            </a:r>
            <a:endParaRPr lang="en-GB" sz="1000" dirty="0">
              <a:solidFill>
                <a:schemeClr val="bg1">
                  <a:lumMod val="65000"/>
                </a:schemeClr>
              </a:solidFill>
            </a:endParaRPr>
          </a:p>
        </p:txBody>
      </p:sp>
      <p:sp>
        <p:nvSpPr>
          <p:cNvPr id="20" name="Rectangle 19"/>
          <p:cNvSpPr/>
          <p:nvPr/>
        </p:nvSpPr>
        <p:spPr>
          <a:xfrm>
            <a:off x="8457741" y="4550546"/>
            <a:ext cx="2829384" cy="461665"/>
          </a:xfrm>
          <a:prstGeom prst="rect">
            <a:avLst/>
          </a:prstGeom>
        </p:spPr>
        <p:txBody>
          <a:bodyPr wrap="square">
            <a:spAutoFit/>
          </a:bodyPr>
          <a:lstStyle/>
          <a:p>
            <a:pPr>
              <a:lnSpc>
                <a:spcPct val="120000"/>
              </a:lnSpc>
            </a:pPr>
            <a:r>
              <a:rPr lang="en-GB" sz="1000" dirty="0" smtClean="0">
                <a:solidFill>
                  <a:schemeClr val="bg1">
                    <a:lumMod val="65000"/>
                  </a:schemeClr>
                </a:solidFill>
              </a:rPr>
              <a:t>The transaction is verified by many users, with the cryptographic hash function</a:t>
            </a:r>
            <a:endParaRPr lang="en-GB" sz="1000" dirty="0">
              <a:solidFill>
                <a:schemeClr val="bg1">
                  <a:lumMod val="65000"/>
                </a:schemeClr>
              </a:solidFill>
            </a:endParaRPr>
          </a:p>
        </p:txBody>
      </p:sp>
      <p:pic>
        <p:nvPicPr>
          <p:cNvPr id="1026" name="Picture 2" descr="https://lh6.googleusercontent.com/6uT-bm2N5YTalhHcC4JUZxvwoFuBi-QFamVYlK2YJGVheDghTDIKhgKoony6wkmPnwa1f2wI-9L6LpilDihONaKYUZ6WcpvXGG9fHNFs4JqgN9NA63_DHJ0vFWwJrQ3oKNC_Mc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0" y="2096695"/>
            <a:ext cx="6130611" cy="32228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90853" y="3242821"/>
            <a:ext cx="575035" cy="376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24000" y="3206365"/>
            <a:ext cx="575035" cy="376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8482" y="3200034"/>
            <a:ext cx="845270" cy="461665"/>
          </a:xfrm>
          <a:prstGeom prst="rect">
            <a:avLst/>
          </a:prstGeom>
          <a:noFill/>
        </p:spPr>
        <p:txBody>
          <a:bodyPr wrap="square" rtlCol="0">
            <a:spAutoFit/>
          </a:bodyPr>
          <a:lstStyle/>
          <a:p>
            <a:r>
              <a:rPr lang="en-US" sz="1200" dirty="0" smtClean="0"/>
              <a:t>Private Key</a:t>
            </a:r>
            <a:endParaRPr lang="en-US" sz="1200" dirty="0"/>
          </a:p>
        </p:txBody>
      </p:sp>
      <p:sp>
        <p:nvSpPr>
          <p:cNvPr id="21" name="TextBox 20"/>
          <p:cNvSpPr txBox="1"/>
          <p:nvPr/>
        </p:nvSpPr>
        <p:spPr>
          <a:xfrm>
            <a:off x="4590853" y="3200033"/>
            <a:ext cx="845270" cy="461665"/>
          </a:xfrm>
          <a:prstGeom prst="rect">
            <a:avLst/>
          </a:prstGeom>
          <a:noFill/>
        </p:spPr>
        <p:txBody>
          <a:bodyPr wrap="square" rtlCol="0">
            <a:spAutoFit/>
          </a:bodyPr>
          <a:lstStyle/>
          <a:p>
            <a:r>
              <a:rPr lang="en-US" sz="1200" dirty="0" smtClean="0"/>
              <a:t>Public Key</a:t>
            </a:r>
            <a:endParaRPr lang="en-US" sz="1200" dirty="0"/>
          </a:p>
        </p:txBody>
      </p:sp>
    </p:spTree>
    <p:extLst>
      <p:ext uri="{BB962C8B-B14F-4D97-AF65-F5344CB8AC3E}">
        <p14:creationId xmlns:p14="http://schemas.microsoft.com/office/powerpoint/2010/main" val="3723995888"/>
      </p:ext>
    </p:extLst>
  </p:cSld>
  <p:clrMapOvr>
    <a:masterClrMapping/>
  </p:clrMapOvr>
  <mc:AlternateContent xmlns:mc="http://schemas.openxmlformats.org/markup-compatibility/2006">
    <mc:Choice xmlns:p14="http://schemas.microsoft.com/office/powerpoint/2010/main" Requires="p14">
      <p:transition spd="slow" p14:dur="1500">
        <p14:honeycomb/>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7359" y="2861812"/>
            <a:ext cx="4171335" cy="769441"/>
          </a:xfrm>
          <a:prstGeom prst="rect">
            <a:avLst/>
          </a:prstGeom>
          <a:noFill/>
        </p:spPr>
        <p:txBody>
          <a:bodyPr wrap="none" rtlCol="0">
            <a:spAutoFit/>
          </a:bodyPr>
          <a:lstStyle/>
          <a:p>
            <a:r>
              <a:rPr lang="en-GB" sz="4400" dirty="0" smtClean="0">
                <a:solidFill>
                  <a:schemeClr val="accent1"/>
                </a:solidFill>
                <a:latin typeface="+mj-lt"/>
              </a:rPr>
              <a:t>Cryptocurrency</a:t>
            </a:r>
            <a:endParaRPr lang="en-GB" sz="4400" dirty="0">
              <a:solidFill>
                <a:schemeClr val="accent1"/>
              </a:solidFill>
              <a:latin typeface="+mj-lt"/>
            </a:endParaRPr>
          </a:p>
        </p:txBody>
      </p:sp>
      <p:sp>
        <p:nvSpPr>
          <p:cNvPr id="5" name="Rectangle 4"/>
          <p:cNvSpPr/>
          <p:nvPr/>
        </p:nvSpPr>
        <p:spPr>
          <a:xfrm>
            <a:off x="6588439" y="3023914"/>
            <a:ext cx="4668841" cy="1938992"/>
          </a:xfrm>
          <a:prstGeom prst="rect">
            <a:avLst/>
          </a:prstGeom>
        </p:spPr>
        <p:txBody>
          <a:bodyPr wrap="square">
            <a:spAutoFit/>
          </a:bodyPr>
          <a:lstStyle/>
          <a:p>
            <a:pPr>
              <a:lnSpc>
                <a:spcPct val="120000"/>
              </a:lnSpc>
            </a:pPr>
            <a:r>
              <a:rPr lang="en-GB" sz="2000" dirty="0" smtClean="0">
                <a:solidFill>
                  <a:schemeClr val="tx1">
                    <a:lumMod val="75000"/>
                    <a:lumOff val="25000"/>
                  </a:schemeClr>
                </a:solidFill>
              </a:rPr>
              <a:t>A </a:t>
            </a:r>
            <a:r>
              <a:rPr lang="en-GB" sz="2000" dirty="0" smtClean="0">
                <a:solidFill>
                  <a:schemeClr val="accent1"/>
                </a:solidFill>
              </a:rPr>
              <a:t>DIGITAL</a:t>
            </a:r>
            <a:r>
              <a:rPr lang="en-GB" sz="2000" dirty="0" smtClean="0">
                <a:solidFill>
                  <a:schemeClr val="tx1">
                    <a:lumMod val="75000"/>
                    <a:lumOff val="25000"/>
                  </a:schemeClr>
                </a:solidFill>
              </a:rPr>
              <a:t> CURRENCY THAT UTILIZES </a:t>
            </a:r>
            <a:r>
              <a:rPr lang="en-GB" sz="2000" dirty="0" smtClean="0">
                <a:solidFill>
                  <a:schemeClr val="accent1"/>
                </a:solidFill>
              </a:rPr>
              <a:t>CRYPTOGRAPHY </a:t>
            </a:r>
            <a:r>
              <a:rPr lang="en-GB" sz="2000" dirty="0">
                <a:solidFill>
                  <a:schemeClr val="tx1">
                    <a:lumMod val="75000"/>
                    <a:lumOff val="25000"/>
                  </a:schemeClr>
                </a:solidFill>
              </a:rPr>
              <a:t>TO </a:t>
            </a:r>
            <a:r>
              <a:rPr lang="en-GB" sz="2000" dirty="0" smtClean="0">
                <a:solidFill>
                  <a:schemeClr val="tx1">
                    <a:lumMod val="75000"/>
                    <a:lumOff val="25000"/>
                  </a:schemeClr>
                </a:solidFill>
              </a:rPr>
              <a:t>SECURE TRANSACTIONS AND CONTROL THE ISSUANCE OF NEW UNITS.</a:t>
            </a:r>
            <a:endParaRPr lang="en-GB" sz="2000" dirty="0">
              <a:solidFill>
                <a:schemeClr val="tx1">
                  <a:lumMod val="75000"/>
                  <a:lumOff val="25000"/>
                </a:schemeClr>
              </a:solidFill>
            </a:endParaRPr>
          </a:p>
        </p:txBody>
      </p:sp>
      <p:grpSp>
        <p:nvGrpSpPr>
          <p:cNvPr id="9" name="Group 8"/>
          <p:cNvGrpSpPr/>
          <p:nvPr/>
        </p:nvGrpSpPr>
        <p:grpSpPr>
          <a:xfrm>
            <a:off x="6513888" y="2925248"/>
            <a:ext cx="454738" cy="454738"/>
            <a:chOff x="7632697" y="4412537"/>
            <a:chExt cx="769063" cy="769063"/>
          </a:xfrm>
        </p:grpSpPr>
        <p:cxnSp>
          <p:nvCxnSpPr>
            <p:cNvPr id="7" name="Straight Connector 6"/>
            <p:cNvCxnSpPr/>
            <p:nvPr/>
          </p:nvCxnSpPr>
          <p:spPr>
            <a:xfrm>
              <a:off x="7632700" y="4412537"/>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rot="5400000">
              <a:off x="8017229" y="4057176"/>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rot="10800000">
            <a:off x="10802542" y="4508168"/>
            <a:ext cx="454738" cy="454738"/>
            <a:chOff x="7632699" y="4412537"/>
            <a:chExt cx="769063" cy="769063"/>
          </a:xfrm>
        </p:grpSpPr>
        <p:cxnSp>
          <p:nvCxnSpPr>
            <p:cNvPr id="11" name="Straight Connector 10"/>
            <p:cNvCxnSpPr/>
            <p:nvPr/>
          </p:nvCxnSpPr>
          <p:spPr>
            <a:xfrm>
              <a:off x="7632700" y="4412537"/>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rot="5400000">
              <a:off x="8017231" y="4041065"/>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0665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Cryptocurrencies</a:t>
            </a:r>
            <a:endParaRPr lang="en-GB" dirty="0"/>
          </a:p>
        </p:txBody>
      </p:sp>
      <p:sp>
        <p:nvSpPr>
          <p:cNvPr id="3" name="Subtitle 2"/>
          <p:cNvSpPr>
            <a:spLocks noGrp="1"/>
          </p:cNvSpPr>
          <p:nvPr>
            <p:ph type="subTitle" idx="1"/>
          </p:nvPr>
        </p:nvSpPr>
        <p:spPr/>
        <p:txBody>
          <a:bodyPr/>
          <a:lstStyle/>
          <a:p>
            <a:r>
              <a:rPr lang="en-GB" dirty="0" smtClean="0"/>
              <a:t>What are they?</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16</a:t>
            </a:fld>
            <a:endParaRPr lang="en-GB"/>
          </a:p>
        </p:txBody>
      </p:sp>
      <p:grpSp>
        <p:nvGrpSpPr>
          <p:cNvPr id="12" name="Group 11"/>
          <p:cNvGrpSpPr/>
          <p:nvPr/>
        </p:nvGrpSpPr>
        <p:grpSpPr>
          <a:xfrm>
            <a:off x="1494829" y="2210170"/>
            <a:ext cx="2335339" cy="547426"/>
            <a:chOff x="6331789" y="2040500"/>
            <a:chExt cx="2156603" cy="547426"/>
          </a:xfrm>
          <a:solidFill>
            <a:schemeClr val="accent2"/>
          </a:solidFill>
        </p:grpSpPr>
        <p:sp>
          <p:nvSpPr>
            <p:cNvPr id="9" name="Rectangle: Rounded Corners 8"/>
            <p:cNvSpPr/>
            <p:nvPr/>
          </p:nvSpPr>
          <p:spPr>
            <a:xfrm>
              <a:off x="6331789" y="2040502"/>
              <a:ext cx="2156603" cy="547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6331790" y="2040500"/>
              <a:ext cx="973886" cy="5474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p:cNvGrpSpPr/>
          <p:nvPr/>
        </p:nvGrpSpPr>
        <p:grpSpPr>
          <a:xfrm>
            <a:off x="1496389" y="3112170"/>
            <a:ext cx="2335339" cy="547426"/>
            <a:chOff x="6331789" y="2040500"/>
            <a:chExt cx="2156603" cy="547426"/>
          </a:xfrm>
          <a:solidFill>
            <a:schemeClr val="accent3"/>
          </a:solidFill>
        </p:grpSpPr>
        <p:sp>
          <p:nvSpPr>
            <p:cNvPr id="14" name="Rectangle: Rounded Corners 13"/>
            <p:cNvSpPr/>
            <p:nvPr/>
          </p:nvSpPr>
          <p:spPr>
            <a:xfrm>
              <a:off x="6331789" y="2040502"/>
              <a:ext cx="2156603" cy="547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6331790" y="2040500"/>
              <a:ext cx="973886" cy="5474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p:cNvGrpSpPr/>
          <p:nvPr/>
        </p:nvGrpSpPr>
        <p:grpSpPr>
          <a:xfrm>
            <a:off x="1496388" y="3988830"/>
            <a:ext cx="2335339" cy="547426"/>
            <a:chOff x="6331789" y="2040500"/>
            <a:chExt cx="2156603" cy="547426"/>
          </a:xfrm>
          <a:solidFill>
            <a:schemeClr val="accent4"/>
          </a:solidFill>
        </p:grpSpPr>
        <p:sp>
          <p:nvSpPr>
            <p:cNvPr id="17" name="Rectangle: Rounded Corners 16"/>
            <p:cNvSpPr/>
            <p:nvPr/>
          </p:nvSpPr>
          <p:spPr>
            <a:xfrm>
              <a:off x="6331789" y="2040502"/>
              <a:ext cx="2156603" cy="547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331790" y="2040500"/>
              <a:ext cx="973886" cy="5474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1496388" y="4865491"/>
            <a:ext cx="2335339" cy="547426"/>
            <a:chOff x="6331789" y="2040500"/>
            <a:chExt cx="2156603" cy="547426"/>
          </a:xfrm>
          <a:solidFill>
            <a:schemeClr val="accent5"/>
          </a:solidFill>
        </p:grpSpPr>
        <p:sp>
          <p:nvSpPr>
            <p:cNvPr id="20" name="Rectangle: Rounded Corners 19"/>
            <p:cNvSpPr/>
            <p:nvPr/>
          </p:nvSpPr>
          <p:spPr>
            <a:xfrm>
              <a:off x="6331789" y="2040502"/>
              <a:ext cx="2156603" cy="5474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331790" y="2040500"/>
              <a:ext cx="973886" cy="5474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p:cNvSpPr/>
          <p:nvPr/>
        </p:nvSpPr>
        <p:spPr>
          <a:xfrm>
            <a:off x="4256083" y="2302872"/>
            <a:ext cx="7112014" cy="395749"/>
          </a:xfrm>
          <a:prstGeom prst="rect">
            <a:avLst/>
          </a:prstGeom>
        </p:spPr>
        <p:txBody>
          <a:bodyPr wrap="square">
            <a:spAutoFit/>
          </a:bodyPr>
          <a:lstStyle/>
          <a:p>
            <a:pPr lvl="0">
              <a:lnSpc>
                <a:spcPct val="120000"/>
              </a:lnSpc>
            </a:pPr>
            <a:r>
              <a:rPr lang="en-GB" dirty="0" smtClean="0">
                <a:solidFill>
                  <a:prstClr val="white">
                    <a:lumMod val="65000"/>
                  </a:prstClr>
                </a:solidFill>
              </a:rPr>
              <a:t>Completely online, no physical product</a:t>
            </a:r>
            <a:endParaRPr lang="en-GB" dirty="0">
              <a:solidFill>
                <a:prstClr val="white">
                  <a:lumMod val="65000"/>
                </a:prstClr>
              </a:solidFill>
            </a:endParaRPr>
          </a:p>
        </p:txBody>
      </p:sp>
      <p:sp>
        <p:nvSpPr>
          <p:cNvPr id="23" name="Rectangle 22"/>
          <p:cNvSpPr/>
          <p:nvPr/>
        </p:nvSpPr>
        <p:spPr>
          <a:xfrm>
            <a:off x="4230325" y="3163906"/>
            <a:ext cx="7112014" cy="395749"/>
          </a:xfrm>
          <a:prstGeom prst="rect">
            <a:avLst/>
          </a:prstGeom>
        </p:spPr>
        <p:txBody>
          <a:bodyPr wrap="square">
            <a:spAutoFit/>
          </a:bodyPr>
          <a:lstStyle/>
          <a:p>
            <a:pPr lvl="0">
              <a:lnSpc>
                <a:spcPct val="120000"/>
              </a:lnSpc>
            </a:pPr>
            <a:r>
              <a:rPr lang="en-GB" dirty="0" smtClean="0">
                <a:solidFill>
                  <a:prstClr val="white">
                    <a:lumMod val="65000"/>
                  </a:prstClr>
                </a:solidFill>
              </a:rPr>
              <a:t>No central system controlling the currency</a:t>
            </a:r>
            <a:endParaRPr lang="en-GB" dirty="0">
              <a:solidFill>
                <a:prstClr val="white">
                  <a:lumMod val="65000"/>
                </a:prstClr>
              </a:solidFill>
            </a:endParaRPr>
          </a:p>
        </p:txBody>
      </p:sp>
      <p:sp>
        <p:nvSpPr>
          <p:cNvPr id="25" name="Rectangle 24"/>
          <p:cNvSpPr/>
          <p:nvPr/>
        </p:nvSpPr>
        <p:spPr>
          <a:xfrm>
            <a:off x="4230325" y="4934112"/>
            <a:ext cx="7112014" cy="395749"/>
          </a:xfrm>
          <a:prstGeom prst="rect">
            <a:avLst/>
          </a:prstGeom>
        </p:spPr>
        <p:txBody>
          <a:bodyPr wrap="square">
            <a:spAutoFit/>
          </a:bodyPr>
          <a:lstStyle/>
          <a:p>
            <a:pPr>
              <a:lnSpc>
                <a:spcPct val="120000"/>
              </a:lnSpc>
            </a:pPr>
            <a:r>
              <a:rPr lang="en-GB" dirty="0" smtClean="0">
                <a:solidFill>
                  <a:schemeClr val="bg1">
                    <a:lumMod val="65000"/>
                  </a:schemeClr>
                </a:solidFill>
              </a:rPr>
              <a:t>Ensure that transactions are secure and anonymous</a:t>
            </a:r>
            <a:endParaRPr lang="en-GB" dirty="0">
              <a:solidFill>
                <a:schemeClr val="bg1">
                  <a:lumMod val="65000"/>
                </a:schemeClr>
              </a:solidFill>
            </a:endParaRPr>
          </a:p>
        </p:txBody>
      </p:sp>
      <p:sp>
        <p:nvSpPr>
          <p:cNvPr id="26" name="TextBox 25"/>
          <p:cNvSpPr txBox="1"/>
          <p:nvPr/>
        </p:nvSpPr>
        <p:spPr>
          <a:xfrm>
            <a:off x="1687998" y="2316558"/>
            <a:ext cx="756938" cy="338554"/>
          </a:xfrm>
          <a:prstGeom prst="rect">
            <a:avLst/>
          </a:prstGeom>
          <a:noFill/>
        </p:spPr>
        <p:txBody>
          <a:bodyPr wrap="none" rtlCol="0">
            <a:spAutoFit/>
          </a:bodyPr>
          <a:lstStyle/>
          <a:p>
            <a:r>
              <a:rPr lang="en-GB" sz="1600" dirty="0" smtClean="0">
                <a:solidFill>
                  <a:schemeClr val="bg1"/>
                </a:solidFill>
              </a:rPr>
              <a:t>Digital</a:t>
            </a:r>
            <a:endParaRPr lang="en-GB" sz="1600" dirty="0">
              <a:solidFill>
                <a:schemeClr val="bg1"/>
              </a:solidFill>
            </a:endParaRPr>
          </a:p>
        </p:txBody>
      </p:sp>
      <p:sp>
        <p:nvSpPr>
          <p:cNvPr id="27" name="TextBox 26"/>
          <p:cNvSpPr txBox="1"/>
          <p:nvPr/>
        </p:nvSpPr>
        <p:spPr>
          <a:xfrm>
            <a:off x="1687998" y="3232887"/>
            <a:ext cx="1327608" cy="338554"/>
          </a:xfrm>
          <a:prstGeom prst="rect">
            <a:avLst/>
          </a:prstGeom>
          <a:noFill/>
        </p:spPr>
        <p:txBody>
          <a:bodyPr wrap="none" rtlCol="0">
            <a:spAutoFit/>
          </a:bodyPr>
          <a:lstStyle/>
          <a:p>
            <a:r>
              <a:rPr lang="en-GB" sz="1600" dirty="0" smtClean="0">
                <a:solidFill>
                  <a:schemeClr val="bg1"/>
                </a:solidFill>
              </a:rPr>
              <a:t>Decentralized</a:t>
            </a:r>
            <a:endParaRPr lang="en-GB" sz="1600" dirty="0">
              <a:solidFill>
                <a:schemeClr val="bg1"/>
              </a:solidFill>
            </a:endParaRPr>
          </a:p>
        </p:txBody>
      </p:sp>
      <p:sp>
        <p:nvSpPr>
          <p:cNvPr id="28" name="TextBox 27"/>
          <p:cNvSpPr txBox="1"/>
          <p:nvPr/>
        </p:nvSpPr>
        <p:spPr>
          <a:xfrm>
            <a:off x="1687998" y="4104442"/>
            <a:ext cx="1923027" cy="338554"/>
          </a:xfrm>
          <a:prstGeom prst="rect">
            <a:avLst/>
          </a:prstGeom>
          <a:noFill/>
        </p:spPr>
        <p:txBody>
          <a:bodyPr wrap="none" rtlCol="0">
            <a:spAutoFit/>
          </a:bodyPr>
          <a:lstStyle/>
          <a:p>
            <a:r>
              <a:rPr lang="en-GB" sz="1600" dirty="0" smtClean="0">
                <a:solidFill>
                  <a:schemeClr val="bg1"/>
                </a:solidFill>
              </a:rPr>
              <a:t>Peer-to-peer network</a:t>
            </a:r>
            <a:endParaRPr lang="en-GB" sz="1600" dirty="0">
              <a:solidFill>
                <a:schemeClr val="bg1"/>
              </a:solidFill>
            </a:endParaRPr>
          </a:p>
        </p:txBody>
      </p:sp>
      <p:sp>
        <p:nvSpPr>
          <p:cNvPr id="29" name="TextBox 28"/>
          <p:cNvSpPr txBox="1"/>
          <p:nvPr/>
        </p:nvSpPr>
        <p:spPr>
          <a:xfrm>
            <a:off x="1687998" y="4977019"/>
            <a:ext cx="1326004" cy="338554"/>
          </a:xfrm>
          <a:prstGeom prst="rect">
            <a:avLst/>
          </a:prstGeom>
          <a:noFill/>
        </p:spPr>
        <p:txBody>
          <a:bodyPr wrap="none" rtlCol="0">
            <a:spAutoFit/>
          </a:bodyPr>
          <a:lstStyle/>
          <a:p>
            <a:r>
              <a:rPr lang="en-GB" sz="1600" dirty="0" smtClean="0">
                <a:solidFill>
                  <a:schemeClr val="bg1"/>
                </a:solidFill>
              </a:rPr>
              <a:t>Cryptography</a:t>
            </a:r>
            <a:endParaRPr lang="en-GB" sz="1600" dirty="0">
              <a:solidFill>
                <a:schemeClr val="bg1"/>
              </a:solidFill>
            </a:endParaRPr>
          </a:p>
        </p:txBody>
      </p:sp>
      <p:sp>
        <p:nvSpPr>
          <p:cNvPr id="61" name="Rectangle 60"/>
          <p:cNvSpPr/>
          <p:nvPr/>
        </p:nvSpPr>
        <p:spPr>
          <a:xfrm>
            <a:off x="4242892" y="4028119"/>
            <a:ext cx="4589718" cy="395749"/>
          </a:xfrm>
          <a:prstGeom prst="rect">
            <a:avLst/>
          </a:prstGeom>
        </p:spPr>
        <p:txBody>
          <a:bodyPr wrap="none">
            <a:spAutoFit/>
          </a:bodyPr>
          <a:lstStyle/>
          <a:p>
            <a:pPr>
              <a:lnSpc>
                <a:spcPct val="120000"/>
              </a:lnSpc>
            </a:pPr>
            <a:r>
              <a:rPr lang="en-GB" dirty="0" smtClean="0">
                <a:solidFill>
                  <a:schemeClr val="bg1">
                    <a:lumMod val="65000"/>
                  </a:schemeClr>
                </a:solidFill>
              </a:rPr>
              <a:t>All computers are connected and can share data</a:t>
            </a:r>
            <a:endParaRPr lang="en-GB" dirty="0">
              <a:solidFill>
                <a:schemeClr val="bg1">
                  <a:lumMod val="65000"/>
                </a:schemeClr>
              </a:solidFill>
            </a:endParaRPr>
          </a:p>
        </p:txBody>
      </p:sp>
    </p:spTree>
    <p:extLst>
      <p:ext uri="{BB962C8B-B14F-4D97-AF65-F5344CB8AC3E}">
        <p14:creationId xmlns:p14="http://schemas.microsoft.com/office/powerpoint/2010/main" val="240167819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Bitcoin</a:t>
            </a:r>
            <a:endParaRPr lang="en-GB" dirty="0"/>
          </a:p>
        </p:txBody>
      </p:sp>
      <p:sp>
        <p:nvSpPr>
          <p:cNvPr id="3" name="Subtitle 2"/>
          <p:cNvSpPr>
            <a:spLocks noGrp="1"/>
          </p:cNvSpPr>
          <p:nvPr>
            <p:ph type="subTitle" idx="1"/>
          </p:nvPr>
        </p:nvSpPr>
        <p:spPr/>
        <p:txBody>
          <a:bodyPr/>
          <a:lstStyle/>
          <a:p>
            <a:r>
              <a:rPr lang="en-GB" dirty="0" smtClean="0"/>
              <a:t>A short introduction</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17</a:t>
            </a:fld>
            <a:endParaRPr lang="en-GB"/>
          </a:p>
        </p:txBody>
      </p:sp>
      <p:sp>
        <p:nvSpPr>
          <p:cNvPr id="32" name="Rectangle 31"/>
          <p:cNvSpPr/>
          <p:nvPr/>
        </p:nvSpPr>
        <p:spPr>
          <a:xfrm>
            <a:off x="699574" y="2668513"/>
            <a:ext cx="6134363" cy="1392945"/>
          </a:xfrm>
          <a:prstGeom prst="rect">
            <a:avLst/>
          </a:prstGeom>
        </p:spPr>
        <p:txBody>
          <a:bodyPr wrap="square">
            <a:spAutoFit/>
          </a:bodyPr>
          <a:lstStyle/>
          <a:p>
            <a:pPr marL="457200" indent="-457200">
              <a:lnSpc>
                <a:spcPct val="120000"/>
              </a:lnSpc>
              <a:buFont typeface="Arial" charset="0"/>
              <a:buChar char="•"/>
            </a:pPr>
            <a:r>
              <a:rPr lang="en-GB" dirty="0" smtClean="0">
                <a:solidFill>
                  <a:prstClr val="black">
                    <a:lumMod val="50000"/>
                    <a:lumOff val="50000"/>
                  </a:prstClr>
                </a:solidFill>
                <a:latin typeface="Lato Black"/>
              </a:rPr>
              <a:t>The first cryptocurrency to ever be created</a:t>
            </a:r>
          </a:p>
          <a:p>
            <a:pPr marL="457200" indent="-457200">
              <a:lnSpc>
                <a:spcPct val="120000"/>
              </a:lnSpc>
              <a:buFont typeface="Arial" charset="0"/>
              <a:buChar char="•"/>
            </a:pPr>
            <a:r>
              <a:rPr lang="en-GB" dirty="0" smtClean="0">
                <a:solidFill>
                  <a:prstClr val="black">
                    <a:lumMod val="50000"/>
                    <a:lumOff val="50000"/>
                  </a:prstClr>
                </a:solidFill>
                <a:latin typeface="Lato Black"/>
              </a:rPr>
              <a:t>Created by an anonymous user under the name Satoshi </a:t>
            </a:r>
            <a:r>
              <a:rPr lang="en-GB" dirty="0" err="1" smtClean="0">
                <a:solidFill>
                  <a:prstClr val="black">
                    <a:lumMod val="50000"/>
                    <a:lumOff val="50000"/>
                  </a:prstClr>
                </a:solidFill>
                <a:latin typeface="Lato Black"/>
              </a:rPr>
              <a:t>Nakamoto</a:t>
            </a:r>
            <a:endParaRPr lang="en-GB" dirty="0" smtClean="0">
              <a:solidFill>
                <a:prstClr val="black">
                  <a:lumMod val="50000"/>
                  <a:lumOff val="50000"/>
                </a:prstClr>
              </a:solidFill>
              <a:latin typeface="Lato Black"/>
            </a:endParaRPr>
          </a:p>
          <a:p>
            <a:pPr marL="457200" indent="-457200">
              <a:lnSpc>
                <a:spcPct val="120000"/>
              </a:lnSpc>
              <a:buFont typeface="Arial" charset="0"/>
              <a:buChar char="•"/>
            </a:pPr>
            <a:r>
              <a:rPr lang="en-GB" dirty="0" smtClean="0">
                <a:solidFill>
                  <a:prstClr val="black">
                    <a:lumMod val="50000"/>
                    <a:lumOff val="50000"/>
                  </a:prstClr>
                </a:solidFill>
                <a:latin typeface="Lato Black"/>
              </a:rPr>
              <a:t>The most popular cryptocurrency to date</a:t>
            </a:r>
            <a:endParaRPr lang="en-GB" dirty="0">
              <a:solidFill>
                <a:schemeClr val="bg1">
                  <a:lumMod val="6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066" y="1742174"/>
            <a:ext cx="3073934" cy="3073934"/>
          </a:xfrm>
          <a:prstGeom prst="rect">
            <a:avLst/>
          </a:prstGeom>
        </p:spPr>
      </p:pic>
    </p:spTree>
    <p:extLst>
      <p:ext uri="{BB962C8B-B14F-4D97-AF65-F5344CB8AC3E}">
        <p14:creationId xmlns:p14="http://schemas.microsoft.com/office/powerpoint/2010/main" val="1008550204"/>
      </p:ext>
    </p:extLst>
  </p:cSld>
  <p:clrMapOvr>
    <a:masterClrMapping/>
  </p:clrMapOvr>
  <mc:AlternateContent xmlns:mc="http://schemas.openxmlformats.org/markup-compatibility/2006">
    <mc:Choice xmlns:p14="http://schemas.microsoft.com/office/powerpoint/2010/main" Requires="p14">
      <p:transition spd="slow" p14:dur="1500">
        <p14:honeycomb/>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The History of Bitcoin</a:t>
            </a:r>
            <a:endParaRPr lang="en-GB" dirty="0"/>
          </a:p>
        </p:txBody>
      </p:sp>
      <p:sp>
        <p:nvSpPr>
          <p:cNvPr id="3" name="Subtitle 2"/>
          <p:cNvSpPr>
            <a:spLocks noGrp="1"/>
          </p:cNvSpPr>
          <p:nvPr>
            <p:ph type="subTitle" idx="1"/>
          </p:nvPr>
        </p:nvSpPr>
        <p:spPr/>
        <p:txBody>
          <a:bodyPr/>
          <a:lstStyle/>
          <a:p>
            <a:r>
              <a:rPr lang="en-GB" dirty="0" smtClean="0"/>
              <a:t>How has it grown?</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18</a:t>
            </a:fld>
            <a:endParaRPr lang="en-GB"/>
          </a:p>
        </p:txBody>
      </p:sp>
      <p:cxnSp>
        <p:nvCxnSpPr>
          <p:cNvPr id="9" name="Straight Connector 8"/>
          <p:cNvCxnSpPr>
            <a:cxnSpLocks/>
          </p:cNvCxnSpPr>
          <p:nvPr/>
        </p:nvCxnSpPr>
        <p:spPr>
          <a:xfrm flipH="1">
            <a:off x="1248876" y="1315495"/>
            <a:ext cx="53999" cy="494137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59409" y="1401382"/>
            <a:ext cx="4278995" cy="478487"/>
            <a:chOff x="1347105" y="1847850"/>
            <a:chExt cx="4278995" cy="478487"/>
          </a:xfrm>
        </p:grpSpPr>
        <p:sp>
          <p:nvSpPr>
            <p:cNvPr id="10" name="TextBox 9"/>
            <p:cNvSpPr txBox="1"/>
            <p:nvPr/>
          </p:nvSpPr>
          <p:spPr>
            <a:xfrm>
              <a:off x="1347105" y="1847850"/>
              <a:ext cx="1258678" cy="276999"/>
            </a:xfrm>
            <a:prstGeom prst="rect">
              <a:avLst/>
            </a:prstGeom>
            <a:noFill/>
          </p:spPr>
          <p:txBody>
            <a:bodyPr wrap="none" rtlCol="0">
              <a:spAutoFit/>
            </a:bodyPr>
            <a:lstStyle/>
            <a:p>
              <a:r>
                <a:rPr lang="en-GB" sz="1200" dirty="0" smtClean="0">
                  <a:solidFill>
                    <a:schemeClr val="tx1">
                      <a:lumMod val="50000"/>
                      <a:lumOff val="50000"/>
                    </a:schemeClr>
                  </a:solidFill>
                </a:rPr>
                <a:t>October 31, 2008</a:t>
              </a:r>
              <a:endParaRPr lang="en-GB" sz="1200" dirty="0">
                <a:solidFill>
                  <a:schemeClr val="tx1">
                    <a:lumMod val="50000"/>
                    <a:lumOff val="50000"/>
                  </a:schemeClr>
                </a:solidFill>
              </a:endParaRPr>
            </a:p>
          </p:txBody>
        </p:sp>
        <p:sp>
          <p:nvSpPr>
            <p:cNvPr id="12" name="Rectangle 11"/>
            <p:cNvSpPr/>
            <p:nvPr/>
          </p:nvSpPr>
          <p:spPr>
            <a:xfrm>
              <a:off x="1663700" y="2080116"/>
              <a:ext cx="3962400" cy="246221"/>
            </a:xfrm>
            <a:prstGeom prst="rect">
              <a:avLst/>
            </a:prstGeom>
          </p:spPr>
          <p:txBody>
            <a:bodyPr wrap="square">
              <a:spAutoFit/>
            </a:bodyPr>
            <a:lstStyle/>
            <a:p>
              <a:r>
                <a:rPr lang="en-GB" sz="1000" dirty="0">
                  <a:solidFill>
                    <a:schemeClr val="bg1">
                      <a:lumMod val="65000"/>
                    </a:schemeClr>
                  </a:solidFill>
                </a:rPr>
                <a:t>The announcement of Bitcoin was </a:t>
              </a:r>
              <a:r>
                <a:rPr lang="en-GB" sz="1000" dirty="0" smtClean="0">
                  <a:solidFill>
                    <a:schemeClr val="bg1">
                      <a:lumMod val="65000"/>
                    </a:schemeClr>
                  </a:solidFill>
                </a:rPr>
                <a:t>made</a:t>
              </a:r>
              <a:endParaRPr lang="en-GB" sz="1000" dirty="0">
                <a:solidFill>
                  <a:schemeClr val="bg1">
                    <a:lumMod val="65000"/>
                  </a:schemeClr>
                </a:solidFill>
              </a:endParaRPr>
            </a:p>
          </p:txBody>
        </p:sp>
      </p:grpSp>
      <p:grpSp>
        <p:nvGrpSpPr>
          <p:cNvPr id="33" name="Group 32"/>
          <p:cNvGrpSpPr/>
          <p:nvPr/>
        </p:nvGrpSpPr>
        <p:grpSpPr>
          <a:xfrm>
            <a:off x="1459409" y="1859304"/>
            <a:ext cx="4278995" cy="940152"/>
            <a:chOff x="1347105" y="1732350"/>
            <a:chExt cx="4278995" cy="940152"/>
          </a:xfrm>
        </p:grpSpPr>
        <p:sp>
          <p:nvSpPr>
            <p:cNvPr id="35" name="TextBox 34"/>
            <p:cNvSpPr txBox="1"/>
            <p:nvPr/>
          </p:nvSpPr>
          <p:spPr>
            <a:xfrm>
              <a:off x="1347105" y="1732350"/>
              <a:ext cx="1164101" cy="276999"/>
            </a:xfrm>
            <a:prstGeom prst="rect">
              <a:avLst/>
            </a:prstGeom>
            <a:noFill/>
          </p:spPr>
          <p:txBody>
            <a:bodyPr wrap="none" rtlCol="0">
              <a:spAutoFit/>
            </a:bodyPr>
            <a:lstStyle/>
            <a:p>
              <a:r>
                <a:rPr lang="en-GB" sz="1200" dirty="0" smtClean="0">
                  <a:solidFill>
                    <a:schemeClr val="tx1">
                      <a:lumMod val="50000"/>
                      <a:lumOff val="50000"/>
                    </a:schemeClr>
                  </a:solidFill>
                </a:rPr>
                <a:t>January 3, 2009</a:t>
              </a:r>
              <a:endParaRPr lang="en-GB" sz="1200" dirty="0">
                <a:solidFill>
                  <a:schemeClr val="tx1">
                    <a:lumMod val="50000"/>
                    <a:lumOff val="50000"/>
                  </a:schemeClr>
                </a:solidFill>
              </a:endParaRPr>
            </a:p>
          </p:txBody>
        </p:sp>
        <p:sp>
          <p:nvSpPr>
            <p:cNvPr id="36" name="Rectangle 35"/>
            <p:cNvSpPr/>
            <p:nvPr/>
          </p:nvSpPr>
          <p:spPr>
            <a:xfrm>
              <a:off x="1663700" y="1964616"/>
              <a:ext cx="3962400" cy="707886"/>
            </a:xfrm>
            <a:prstGeom prst="rect">
              <a:avLst/>
            </a:prstGeom>
          </p:spPr>
          <p:txBody>
            <a:bodyPr wrap="square">
              <a:spAutoFit/>
            </a:bodyPr>
            <a:lstStyle/>
            <a:p>
              <a:r>
                <a:rPr lang="en-GB" sz="1000" dirty="0">
                  <a:solidFill>
                    <a:schemeClr val="bg1">
                      <a:lumMod val="65000"/>
                    </a:schemeClr>
                  </a:solidFill>
                </a:rPr>
                <a:t>The Genesis Block </a:t>
              </a:r>
              <a:r>
                <a:rPr lang="en-GB" sz="1000" dirty="0" smtClean="0">
                  <a:solidFill>
                    <a:schemeClr val="bg1">
                      <a:lumMod val="65000"/>
                    </a:schemeClr>
                  </a:solidFill>
                </a:rPr>
                <a:t>was created. </a:t>
              </a:r>
              <a:r>
                <a:rPr lang="en-GB" sz="1000" dirty="0">
                  <a:solidFill>
                    <a:schemeClr val="bg1">
                      <a:lumMod val="65000"/>
                    </a:schemeClr>
                  </a:solidFill>
                </a:rPr>
                <a:t>This is the first block of transactions that all other subsequent blocks build upon</a:t>
              </a:r>
            </a:p>
            <a:p>
              <a:r>
                <a:rPr lang="en-GB" sz="1000" dirty="0">
                  <a:solidFill>
                    <a:schemeClr val="bg1">
                      <a:lumMod val="65000"/>
                    </a:schemeClr>
                  </a:solidFill>
                </a:rPr>
                <a:t/>
              </a:r>
              <a:br>
                <a:rPr lang="en-GB" sz="1000" dirty="0">
                  <a:solidFill>
                    <a:schemeClr val="bg1">
                      <a:lumMod val="65000"/>
                    </a:schemeClr>
                  </a:solidFill>
                </a:rPr>
              </a:br>
              <a:endParaRPr lang="en-GB" sz="1000" dirty="0">
                <a:solidFill>
                  <a:schemeClr val="bg1">
                    <a:lumMod val="65000"/>
                  </a:schemeClr>
                </a:solidFill>
              </a:endParaRPr>
            </a:p>
          </p:txBody>
        </p:sp>
      </p:grpSp>
      <p:sp>
        <p:nvSpPr>
          <p:cNvPr id="55" name="TextBox 54"/>
          <p:cNvSpPr txBox="1"/>
          <p:nvPr/>
        </p:nvSpPr>
        <p:spPr>
          <a:xfrm>
            <a:off x="1426755" y="2551173"/>
            <a:ext cx="1181734" cy="276999"/>
          </a:xfrm>
          <a:prstGeom prst="rect">
            <a:avLst/>
          </a:prstGeom>
          <a:noFill/>
        </p:spPr>
        <p:txBody>
          <a:bodyPr wrap="none" rtlCol="0">
            <a:spAutoFit/>
          </a:bodyPr>
          <a:lstStyle/>
          <a:p>
            <a:r>
              <a:rPr lang="en-GB" sz="1200" dirty="0" smtClean="0">
                <a:solidFill>
                  <a:schemeClr val="tx1">
                    <a:lumMod val="50000"/>
                    <a:lumOff val="50000"/>
                  </a:schemeClr>
                </a:solidFill>
              </a:rPr>
              <a:t>October 5, 2009</a:t>
            </a:r>
            <a:endParaRPr lang="en-GB" sz="1200" dirty="0">
              <a:solidFill>
                <a:schemeClr val="tx1">
                  <a:lumMod val="50000"/>
                  <a:lumOff val="50000"/>
                </a:schemeClr>
              </a:solidFill>
            </a:endParaRPr>
          </a:p>
        </p:txBody>
      </p:sp>
      <p:sp>
        <p:nvSpPr>
          <p:cNvPr id="58" name="Rectangle 57"/>
          <p:cNvSpPr/>
          <p:nvPr/>
        </p:nvSpPr>
        <p:spPr>
          <a:xfrm>
            <a:off x="1743350" y="2773814"/>
            <a:ext cx="3962400" cy="400110"/>
          </a:xfrm>
          <a:prstGeom prst="rect">
            <a:avLst/>
          </a:prstGeom>
        </p:spPr>
        <p:txBody>
          <a:bodyPr wrap="square">
            <a:spAutoFit/>
          </a:bodyPr>
          <a:lstStyle/>
          <a:p>
            <a:r>
              <a:rPr lang="en-GB" sz="1000" dirty="0">
                <a:solidFill>
                  <a:schemeClr val="bg1">
                    <a:lumMod val="65000"/>
                  </a:schemeClr>
                </a:solidFill>
              </a:rPr>
              <a:t>A currency rate is established for bitcoin at $1 = 1,309 BTC </a:t>
            </a:r>
            <a:br>
              <a:rPr lang="en-GB" sz="1000" dirty="0">
                <a:solidFill>
                  <a:schemeClr val="bg1">
                    <a:lumMod val="65000"/>
                  </a:schemeClr>
                </a:solidFill>
              </a:rPr>
            </a:br>
            <a:endParaRPr lang="en-GB" sz="1000" dirty="0">
              <a:solidFill>
                <a:schemeClr val="bg1">
                  <a:lumMod val="65000"/>
                </a:schemeClr>
              </a:solidFill>
            </a:endParaRPr>
          </a:p>
        </p:txBody>
      </p:sp>
      <p:sp>
        <p:nvSpPr>
          <p:cNvPr id="59" name="TextBox 58"/>
          <p:cNvSpPr txBox="1"/>
          <p:nvPr/>
        </p:nvSpPr>
        <p:spPr>
          <a:xfrm>
            <a:off x="1459409" y="3024886"/>
            <a:ext cx="1241045" cy="276999"/>
          </a:xfrm>
          <a:prstGeom prst="rect">
            <a:avLst/>
          </a:prstGeom>
          <a:noFill/>
        </p:spPr>
        <p:txBody>
          <a:bodyPr wrap="none" rtlCol="0">
            <a:spAutoFit/>
          </a:bodyPr>
          <a:lstStyle/>
          <a:p>
            <a:r>
              <a:rPr lang="en-GB" sz="1200" dirty="0" smtClean="0">
                <a:solidFill>
                  <a:schemeClr val="tx1">
                    <a:lumMod val="50000"/>
                    <a:lumOff val="50000"/>
                  </a:schemeClr>
                </a:solidFill>
              </a:rPr>
              <a:t>February 6, 2010</a:t>
            </a:r>
            <a:endParaRPr lang="en-GB" sz="1200" dirty="0">
              <a:solidFill>
                <a:schemeClr val="tx1">
                  <a:lumMod val="50000"/>
                  <a:lumOff val="50000"/>
                </a:schemeClr>
              </a:solidFill>
            </a:endParaRPr>
          </a:p>
        </p:txBody>
      </p:sp>
      <p:sp>
        <p:nvSpPr>
          <p:cNvPr id="62" name="Rectangle 61"/>
          <p:cNvSpPr/>
          <p:nvPr/>
        </p:nvSpPr>
        <p:spPr>
          <a:xfrm>
            <a:off x="1776004" y="3247527"/>
            <a:ext cx="3962400" cy="246221"/>
          </a:xfrm>
          <a:prstGeom prst="rect">
            <a:avLst/>
          </a:prstGeom>
        </p:spPr>
        <p:txBody>
          <a:bodyPr wrap="square">
            <a:spAutoFit/>
          </a:bodyPr>
          <a:lstStyle/>
          <a:p>
            <a:r>
              <a:rPr lang="en-GB" sz="1000" dirty="0">
                <a:solidFill>
                  <a:schemeClr val="bg1">
                    <a:lumMod val="65000"/>
                  </a:schemeClr>
                </a:solidFill>
              </a:rPr>
              <a:t>The bitcoin economy is now worth $1 million</a:t>
            </a:r>
          </a:p>
        </p:txBody>
      </p:sp>
      <p:grpSp>
        <p:nvGrpSpPr>
          <p:cNvPr id="63" name="Group 62"/>
          <p:cNvGrpSpPr/>
          <p:nvPr/>
        </p:nvGrpSpPr>
        <p:grpSpPr>
          <a:xfrm>
            <a:off x="1459409" y="3477524"/>
            <a:ext cx="4278995" cy="786264"/>
            <a:chOff x="1347105" y="1847850"/>
            <a:chExt cx="4278995" cy="786264"/>
          </a:xfrm>
        </p:grpSpPr>
        <p:sp>
          <p:nvSpPr>
            <p:cNvPr id="64" name="TextBox 63"/>
            <p:cNvSpPr txBox="1"/>
            <p:nvPr/>
          </p:nvSpPr>
          <p:spPr>
            <a:xfrm>
              <a:off x="1347105" y="1847850"/>
              <a:ext cx="1081450" cy="276999"/>
            </a:xfrm>
            <a:prstGeom prst="rect">
              <a:avLst/>
            </a:prstGeom>
            <a:noFill/>
          </p:spPr>
          <p:txBody>
            <a:bodyPr wrap="none" rtlCol="0">
              <a:spAutoFit/>
            </a:bodyPr>
            <a:lstStyle/>
            <a:p>
              <a:r>
                <a:rPr lang="en-GB" sz="1200" dirty="0" smtClean="0">
                  <a:solidFill>
                    <a:schemeClr val="tx1">
                      <a:lumMod val="50000"/>
                      <a:lumOff val="50000"/>
                    </a:schemeClr>
                  </a:solidFill>
                </a:rPr>
                <a:t>April 23, 2011</a:t>
              </a:r>
              <a:endParaRPr lang="en-GB" sz="1200" dirty="0">
                <a:solidFill>
                  <a:schemeClr val="tx1">
                    <a:lumMod val="50000"/>
                    <a:lumOff val="50000"/>
                  </a:schemeClr>
                </a:solidFill>
              </a:endParaRPr>
            </a:p>
          </p:txBody>
        </p:sp>
        <p:sp>
          <p:nvSpPr>
            <p:cNvPr id="65" name="Rectangle 64"/>
            <p:cNvSpPr/>
            <p:nvPr/>
          </p:nvSpPr>
          <p:spPr>
            <a:xfrm>
              <a:off x="1663700" y="2080116"/>
              <a:ext cx="3962400" cy="553998"/>
            </a:xfrm>
            <a:prstGeom prst="rect">
              <a:avLst/>
            </a:prstGeom>
          </p:spPr>
          <p:txBody>
            <a:bodyPr wrap="square">
              <a:spAutoFit/>
            </a:bodyPr>
            <a:lstStyle/>
            <a:p>
              <a:r>
                <a:rPr lang="en-GB" sz="1000" dirty="0">
                  <a:solidFill>
                    <a:schemeClr val="bg1">
                      <a:lumMod val="65000"/>
                    </a:schemeClr>
                  </a:solidFill>
                </a:rPr>
                <a:t>The value of Bitcoin is now on par with the Euro and British pound</a:t>
              </a:r>
            </a:p>
            <a:p>
              <a:r>
                <a:rPr lang="en-GB" sz="1000" dirty="0">
                  <a:solidFill>
                    <a:schemeClr val="bg1">
                      <a:lumMod val="65000"/>
                    </a:schemeClr>
                  </a:solidFill>
                </a:rPr>
                <a:t/>
              </a:r>
              <a:br>
                <a:rPr lang="en-GB" sz="1000" dirty="0">
                  <a:solidFill>
                    <a:schemeClr val="bg1">
                      <a:lumMod val="65000"/>
                    </a:schemeClr>
                  </a:solidFill>
                </a:rPr>
              </a:br>
              <a:endParaRPr lang="en-GB" sz="1000" dirty="0">
                <a:solidFill>
                  <a:schemeClr val="bg1">
                    <a:lumMod val="65000"/>
                  </a:schemeClr>
                </a:solidFill>
              </a:endParaRPr>
            </a:p>
          </p:txBody>
        </p:sp>
      </p:grpSp>
      <p:grpSp>
        <p:nvGrpSpPr>
          <p:cNvPr id="66" name="Group 65"/>
          <p:cNvGrpSpPr/>
          <p:nvPr/>
        </p:nvGrpSpPr>
        <p:grpSpPr>
          <a:xfrm>
            <a:off x="1426755" y="3984224"/>
            <a:ext cx="4278995" cy="632376"/>
            <a:chOff x="1347105" y="1847850"/>
            <a:chExt cx="4278995" cy="632376"/>
          </a:xfrm>
        </p:grpSpPr>
        <p:sp>
          <p:nvSpPr>
            <p:cNvPr id="67" name="TextBox 66"/>
            <p:cNvSpPr txBox="1"/>
            <p:nvPr/>
          </p:nvSpPr>
          <p:spPr>
            <a:xfrm>
              <a:off x="1347105" y="1847850"/>
              <a:ext cx="1038169" cy="276999"/>
            </a:xfrm>
            <a:prstGeom prst="rect">
              <a:avLst/>
            </a:prstGeom>
            <a:noFill/>
          </p:spPr>
          <p:txBody>
            <a:bodyPr wrap="none" rtlCol="0">
              <a:spAutoFit/>
            </a:bodyPr>
            <a:lstStyle/>
            <a:p>
              <a:r>
                <a:rPr lang="en-GB" sz="1200" dirty="0" smtClean="0">
                  <a:solidFill>
                    <a:schemeClr val="tx1">
                      <a:lumMod val="50000"/>
                      <a:lumOff val="50000"/>
                    </a:schemeClr>
                  </a:solidFill>
                </a:rPr>
                <a:t>June 12, 2011</a:t>
              </a:r>
              <a:endParaRPr lang="en-GB" sz="1200" dirty="0">
                <a:solidFill>
                  <a:schemeClr val="tx1">
                    <a:lumMod val="50000"/>
                    <a:lumOff val="50000"/>
                  </a:schemeClr>
                </a:solidFill>
              </a:endParaRPr>
            </a:p>
          </p:txBody>
        </p:sp>
        <p:sp>
          <p:nvSpPr>
            <p:cNvPr id="68" name="Rectangle 67"/>
            <p:cNvSpPr/>
            <p:nvPr/>
          </p:nvSpPr>
          <p:spPr>
            <a:xfrm>
              <a:off x="1663700" y="2080116"/>
              <a:ext cx="3962400" cy="400110"/>
            </a:xfrm>
            <a:prstGeom prst="rect">
              <a:avLst/>
            </a:prstGeom>
          </p:spPr>
          <p:txBody>
            <a:bodyPr wrap="square">
              <a:spAutoFit/>
            </a:bodyPr>
            <a:lstStyle/>
            <a:p>
              <a:r>
                <a:rPr lang="en-GB" sz="1000" dirty="0">
                  <a:solidFill>
                    <a:schemeClr val="bg1">
                      <a:lumMod val="65000"/>
                    </a:schemeClr>
                  </a:solidFill>
                </a:rPr>
                <a:t>The The Great Bubble of 2011 where the exchange rate dropped from US$31.91 to $10 in four </a:t>
              </a:r>
              <a:r>
                <a:rPr lang="en-GB" sz="1000" dirty="0" smtClean="0">
                  <a:solidFill>
                    <a:schemeClr val="bg1">
                      <a:lumMod val="65000"/>
                    </a:schemeClr>
                  </a:solidFill>
                </a:rPr>
                <a:t>days</a:t>
              </a:r>
              <a:endParaRPr lang="en-GB" sz="1000" dirty="0">
                <a:solidFill>
                  <a:schemeClr val="bg1">
                    <a:lumMod val="65000"/>
                  </a:schemeClr>
                </a:solidFill>
              </a:endParaRPr>
            </a:p>
          </p:txBody>
        </p:sp>
      </p:grpSp>
      <p:grpSp>
        <p:nvGrpSpPr>
          <p:cNvPr id="69" name="Group 68"/>
          <p:cNvGrpSpPr/>
          <p:nvPr/>
        </p:nvGrpSpPr>
        <p:grpSpPr>
          <a:xfrm>
            <a:off x="1426755" y="4585409"/>
            <a:ext cx="4278995" cy="662629"/>
            <a:chOff x="1347105" y="1847850"/>
            <a:chExt cx="4278995" cy="662629"/>
          </a:xfrm>
        </p:grpSpPr>
        <p:sp>
          <p:nvSpPr>
            <p:cNvPr id="70" name="TextBox 69"/>
            <p:cNvSpPr txBox="1"/>
            <p:nvPr/>
          </p:nvSpPr>
          <p:spPr>
            <a:xfrm>
              <a:off x="1347105" y="1847850"/>
              <a:ext cx="966931" cy="276999"/>
            </a:xfrm>
            <a:prstGeom prst="rect">
              <a:avLst/>
            </a:prstGeom>
            <a:noFill/>
          </p:spPr>
          <p:txBody>
            <a:bodyPr wrap="none" rtlCol="0">
              <a:spAutoFit/>
            </a:bodyPr>
            <a:lstStyle/>
            <a:p>
              <a:r>
                <a:rPr lang="en-GB" sz="1200" dirty="0" smtClean="0">
                  <a:solidFill>
                    <a:schemeClr val="tx1">
                      <a:lumMod val="50000"/>
                      <a:lumOff val="50000"/>
                    </a:schemeClr>
                  </a:solidFill>
                </a:rPr>
                <a:t>May 9, 2012</a:t>
              </a:r>
              <a:endParaRPr lang="en-GB" sz="1200" dirty="0">
                <a:solidFill>
                  <a:schemeClr val="tx1">
                    <a:lumMod val="50000"/>
                    <a:lumOff val="50000"/>
                  </a:schemeClr>
                </a:solidFill>
              </a:endParaRPr>
            </a:p>
          </p:txBody>
        </p:sp>
        <p:sp>
          <p:nvSpPr>
            <p:cNvPr id="71" name="Rectangle 70"/>
            <p:cNvSpPr/>
            <p:nvPr/>
          </p:nvSpPr>
          <p:spPr>
            <a:xfrm>
              <a:off x="1663700" y="2110369"/>
              <a:ext cx="3962400" cy="400110"/>
            </a:xfrm>
            <a:prstGeom prst="rect">
              <a:avLst/>
            </a:prstGeom>
          </p:spPr>
          <p:txBody>
            <a:bodyPr wrap="square">
              <a:spAutoFit/>
            </a:bodyPr>
            <a:lstStyle/>
            <a:p>
              <a:r>
                <a:rPr lang="en-GB" sz="1000" dirty="0">
                  <a:solidFill>
                    <a:schemeClr val="bg1">
                      <a:lumMod val="65000"/>
                    </a:schemeClr>
                  </a:solidFill>
                </a:rPr>
                <a:t>An FBI report is leaked, showing concern that bitcoin is used for illegal transactions</a:t>
              </a:r>
            </a:p>
          </p:txBody>
        </p:sp>
      </p:grpSp>
      <p:sp>
        <p:nvSpPr>
          <p:cNvPr id="79" name="TextBox 78"/>
          <p:cNvSpPr txBox="1"/>
          <p:nvPr/>
        </p:nvSpPr>
        <p:spPr>
          <a:xfrm>
            <a:off x="1426755" y="5187967"/>
            <a:ext cx="1335622" cy="276999"/>
          </a:xfrm>
          <a:prstGeom prst="rect">
            <a:avLst/>
          </a:prstGeom>
          <a:noFill/>
        </p:spPr>
        <p:txBody>
          <a:bodyPr wrap="none" rtlCol="0">
            <a:spAutoFit/>
          </a:bodyPr>
          <a:lstStyle/>
          <a:p>
            <a:r>
              <a:rPr lang="en-GB" sz="1200" dirty="0" smtClean="0">
                <a:solidFill>
                  <a:schemeClr val="tx1">
                    <a:lumMod val="50000"/>
                    <a:lumOff val="50000"/>
                  </a:schemeClr>
                </a:solidFill>
              </a:rPr>
              <a:t>November 9, 2013</a:t>
            </a:r>
            <a:endParaRPr lang="en-GB" sz="1200" dirty="0">
              <a:solidFill>
                <a:schemeClr val="tx1">
                  <a:lumMod val="50000"/>
                  <a:lumOff val="50000"/>
                </a:schemeClr>
              </a:solidFill>
            </a:endParaRPr>
          </a:p>
        </p:txBody>
      </p:sp>
      <p:sp>
        <p:nvSpPr>
          <p:cNvPr id="80" name="Rectangle 79"/>
          <p:cNvSpPr/>
          <p:nvPr/>
        </p:nvSpPr>
        <p:spPr>
          <a:xfrm>
            <a:off x="1453983" y="5352482"/>
            <a:ext cx="3962400" cy="246221"/>
          </a:xfrm>
          <a:prstGeom prst="rect">
            <a:avLst/>
          </a:prstGeom>
        </p:spPr>
        <p:txBody>
          <a:bodyPr wrap="square">
            <a:spAutoFit/>
          </a:bodyPr>
          <a:lstStyle/>
          <a:p>
            <a:r>
              <a:rPr lang="en-GB" sz="1000" dirty="0">
                <a:solidFill>
                  <a:schemeClr val="bg1">
                    <a:lumMod val="65000"/>
                  </a:schemeClr>
                </a:solidFill>
              </a:rPr>
              <a:t>The bitcoin value surges from $125 in September to $1242</a:t>
            </a:r>
          </a:p>
        </p:txBody>
      </p:sp>
      <p:sp>
        <p:nvSpPr>
          <p:cNvPr id="81" name="TextBox 80"/>
          <p:cNvSpPr txBox="1"/>
          <p:nvPr/>
        </p:nvSpPr>
        <p:spPr>
          <a:xfrm>
            <a:off x="1432222" y="5692240"/>
            <a:ext cx="492443" cy="276999"/>
          </a:xfrm>
          <a:prstGeom prst="rect">
            <a:avLst/>
          </a:prstGeom>
          <a:noFill/>
        </p:spPr>
        <p:txBody>
          <a:bodyPr wrap="none" rtlCol="0">
            <a:spAutoFit/>
          </a:bodyPr>
          <a:lstStyle/>
          <a:p>
            <a:r>
              <a:rPr lang="en-GB" sz="1200" dirty="0" smtClean="0">
                <a:solidFill>
                  <a:schemeClr val="tx1">
                    <a:lumMod val="50000"/>
                    <a:lumOff val="50000"/>
                  </a:schemeClr>
                </a:solidFill>
              </a:rPr>
              <a:t>2016</a:t>
            </a:r>
            <a:endParaRPr lang="en-GB" sz="1200" dirty="0">
              <a:solidFill>
                <a:schemeClr val="tx1">
                  <a:lumMod val="50000"/>
                  <a:lumOff val="50000"/>
                </a:schemeClr>
              </a:solidFill>
            </a:endParaRPr>
          </a:p>
        </p:txBody>
      </p:sp>
      <p:sp>
        <p:nvSpPr>
          <p:cNvPr id="82" name="Rectangle 81"/>
          <p:cNvSpPr/>
          <p:nvPr/>
        </p:nvSpPr>
        <p:spPr>
          <a:xfrm>
            <a:off x="1459450" y="5856755"/>
            <a:ext cx="3962400" cy="400110"/>
          </a:xfrm>
          <a:prstGeom prst="rect">
            <a:avLst/>
          </a:prstGeom>
        </p:spPr>
        <p:txBody>
          <a:bodyPr wrap="square">
            <a:spAutoFit/>
          </a:bodyPr>
          <a:lstStyle/>
          <a:p>
            <a:r>
              <a:rPr lang="en-GB" sz="1000" dirty="0">
                <a:solidFill>
                  <a:schemeClr val="bg1">
                    <a:lumMod val="65000"/>
                  </a:schemeClr>
                </a:solidFill>
              </a:rPr>
              <a:t>Bitcoin is the ‘best performing currency of 2016’, with a 126% increase in value over the year</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1890" y="1930888"/>
            <a:ext cx="5023380" cy="3804592"/>
          </a:xfrm>
          <a:prstGeom prst="rect">
            <a:avLst/>
          </a:prstGeom>
        </p:spPr>
      </p:pic>
      <p:sp>
        <p:nvSpPr>
          <p:cNvPr id="83" name="Rectangle 82"/>
          <p:cNvSpPr/>
          <p:nvPr/>
        </p:nvSpPr>
        <p:spPr>
          <a:xfrm>
            <a:off x="8166356" y="5735480"/>
            <a:ext cx="3962400" cy="246221"/>
          </a:xfrm>
          <a:prstGeom prst="rect">
            <a:avLst/>
          </a:prstGeom>
        </p:spPr>
        <p:txBody>
          <a:bodyPr wrap="square">
            <a:spAutoFit/>
          </a:bodyPr>
          <a:lstStyle/>
          <a:p>
            <a:r>
              <a:rPr lang="en-GB" sz="1000" dirty="0" smtClean="0">
                <a:solidFill>
                  <a:schemeClr val="bg1">
                    <a:lumMod val="65000"/>
                  </a:schemeClr>
                </a:solidFill>
              </a:rPr>
              <a:t>Source: </a:t>
            </a:r>
            <a:r>
              <a:rPr lang="en-GB" sz="1000" dirty="0" err="1" smtClean="0">
                <a:solidFill>
                  <a:schemeClr val="bg1">
                    <a:lumMod val="65000"/>
                  </a:schemeClr>
                </a:solidFill>
              </a:rPr>
              <a:t>www.fortune.com</a:t>
            </a:r>
            <a:endParaRPr lang="en-GB" sz="1000" dirty="0">
              <a:solidFill>
                <a:schemeClr val="bg1">
                  <a:lumMod val="65000"/>
                </a:schemeClr>
              </a:solidFill>
            </a:endParaRPr>
          </a:p>
        </p:txBody>
      </p:sp>
    </p:spTree>
    <p:extLst>
      <p:ext uri="{BB962C8B-B14F-4D97-AF65-F5344CB8AC3E}">
        <p14:creationId xmlns:p14="http://schemas.microsoft.com/office/powerpoint/2010/main" val="971263989"/>
      </p:ext>
    </p:extLst>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Other Cryptocurrencies</a:t>
            </a:r>
            <a:endParaRPr lang="en-GB" dirty="0"/>
          </a:p>
        </p:txBody>
      </p:sp>
      <p:sp>
        <p:nvSpPr>
          <p:cNvPr id="3" name="Subtitle 2"/>
          <p:cNvSpPr>
            <a:spLocks noGrp="1"/>
          </p:cNvSpPr>
          <p:nvPr>
            <p:ph type="subTitle" idx="1"/>
          </p:nvPr>
        </p:nvSpPr>
        <p:spPr/>
        <p:txBody>
          <a:bodyPr/>
          <a:lstStyle/>
          <a:p>
            <a:r>
              <a:rPr lang="en-GB" dirty="0" smtClean="0"/>
              <a:t>What else is there?</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19</a:t>
            </a:fld>
            <a:endParaRPr lang="en-GB"/>
          </a:p>
        </p:txBody>
      </p:sp>
      <p:sp>
        <p:nvSpPr>
          <p:cNvPr id="78" name="TextBox 77"/>
          <p:cNvSpPr txBox="1"/>
          <p:nvPr/>
        </p:nvSpPr>
        <p:spPr>
          <a:xfrm>
            <a:off x="1464665" y="4284946"/>
            <a:ext cx="992579" cy="369332"/>
          </a:xfrm>
          <a:prstGeom prst="rect">
            <a:avLst/>
          </a:prstGeom>
          <a:noFill/>
        </p:spPr>
        <p:txBody>
          <a:bodyPr wrap="none" rtlCol="0">
            <a:spAutoFit/>
          </a:bodyPr>
          <a:lstStyle/>
          <a:p>
            <a:pPr algn="ctr"/>
            <a:r>
              <a:rPr lang="en-GB" b="1" dirty="0" err="1" smtClean="0">
                <a:solidFill>
                  <a:schemeClr val="tx1">
                    <a:lumMod val="65000"/>
                    <a:lumOff val="35000"/>
                  </a:schemeClr>
                </a:solidFill>
                <a:latin typeface="+mj-lt"/>
              </a:rPr>
              <a:t>Litecoin</a:t>
            </a:r>
            <a:endParaRPr lang="en-GB" b="1" dirty="0">
              <a:solidFill>
                <a:schemeClr val="tx1">
                  <a:lumMod val="65000"/>
                  <a:lumOff val="35000"/>
                </a:schemeClr>
              </a:solidFill>
              <a:latin typeface="+mj-lt"/>
            </a:endParaRPr>
          </a:p>
        </p:txBody>
      </p:sp>
      <p:sp>
        <p:nvSpPr>
          <p:cNvPr id="84" name="TextBox 83"/>
          <p:cNvSpPr txBox="1"/>
          <p:nvPr/>
        </p:nvSpPr>
        <p:spPr>
          <a:xfrm>
            <a:off x="5488737" y="4334829"/>
            <a:ext cx="1167948" cy="369332"/>
          </a:xfrm>
          <a:prstGeom prst="rect">
            <a:avLst/>
          </a:prstGeom>
          <a:noFill/>
        </p:spPr>
        <p:txBody>
          <a:bodyPr wrap="none" rtlCol="0">
            <a:spAutoFit/>
          </a:bodyPr>
          <a:lstStyle/>
          <a:p>
            <a:pPr algn="ctr"/>
            <a:r>
              <a:rPr lang="en-GB" b="1" dirty="0" err="1" smtClean="0">
                <a:solidFill>
                  <a:schemeClr val="tx1">
                    <a:lumMod val="65000"/>
                    <a:lumOff val="35000"/>
                  </a:schemeClr>
                </a:solidFill>
                <a:latin typeface="+mj-lt"/>
              </a:rPr>
              <a:t>Ethereum</a:t>
            </a:r>
            <a:endParaRPr lang="en-GB" b="1" dirty="0">
              <a:solidFill>
                <a:schemeClr val="tx1">
                  <a:lumMod val="65000"/>
                  <a:lumOff val="35000"/>
                </a:schemeClr>
              </a:solidFill>
              <a:latin typeface="+mj-lt"/>
            </a:endParaRPr>
          </a:p>
        </p:txBody>
      </p:sp>
      <p:sp>
        <p:nvSpPr>
          <p:cNvPr id="87" name="TextBox 86"/>
          <p:cNvSpPr txBox="1"/>
          <p:nvPr/>
        </p:nvSpPr>
        <p:spPr>
          <a:xfrm>
            <a:off x="9834868" y="4338060"/>
            <a:ext cx="838692" cy="369332"/>
          </a:xfrm>
          <a:prstGeom prst="rect">
            <a:avLst/>
          </a:prstGeom>
          <a:noFill/>
        </p:spPr>
        <p:txBody>
          <a:bodyPr wrap="none" rtlCol="0">
            <a:spAutoFit/>
          </a:bodyPr>
          <a:lstStyle/>
          <a:p>
            <a:pPr algn="ctr"/>
            <a:r>
              <a:rPr lang="en-GB" b="1" dirty="0" smtClean="0">
                <a:solidFill>
                  <a:schemeClr val="tx1">
                    <a:lumMod val="65000"/>
                    <a:lumOff val="35000"/>
                  </a:schemeClr>
                </a:solidFill>
                <a:latin typeface="+mj-lt"/>
              </a:rPr>
              <a:t>Ripple</a:t>
            </a:r>
            <a:endParaRPr lang="en-GB" b="1" dirty="0">
              <a:solidFill>
                <a:schemeClr val="tx1">
                  <a:lumMod val="65000"/>
                  <a:lumOff val="35000"/>
                </a:schemeClr>
              </a:solidFill>
              <a:latin typeface="+mj-lt"/>
            </a:endParaRPr>
          </a:p>
        </p:txBody>
      </p:sp>
      <p:cxnSp>
        <p:nvCxnSpPr>
          <p:cNvPr id="8" name="Straight Connector 7"/>
          <p:cNvCxnSpPr/>
          <p:nvPr/>
        </p:nvCxnSpPr>
        <p:spPr>
          <a:xfrm flipH="1">
            <a:off x="3981867" y="2075180"/>
            <a:ext cx="83220" cy="3603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7949433" y="2083321"/>
            <a:ext cx="77392" cy="35874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750" y="2469621"/>
            <a:ext cx="1734285" cy="173428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10" y="2469621"/>
            <a:ext cx="1893202" cy="1893202"/>
          </a:xfrm>
          <a:prstGeom prst="rect">
            <a:avLst/>
          </a:prstGeom>
        </p:spPr>
      </p:pic>
      <p:pic>
        <p:nvPicPr>
          <p:cNvPr id="13" name="Picture 12"/>
          <p:cNvPicPr>
            <a:picLocks noChangeAspect="1"/>
          </p:cNvPicPr>
          <p:nvPr/>
        </p:nvPicPr>
        <p:blipFill>
          <a:blip r:embed="rId4"/>
          <a:stretch>
            <a:fillRect/>
          </a:stretch>
        </p:blipFill>
        <p:spPr>
          <a:xfrm>
            <a:off x="9000142" y="2481004"/>
            <a:ext cx="1815325" cy="1815325"/>
          </a:xfrm>
          <a:prstGeom prst="rect">
            <a:avLst/>
          </a:prstGeom>
        </p:spPr>
      </p:pic>
    </p:spTree>
    <p:extLst>
      <p:ext uri="{BB962C8B-B14F-4D97-AF65-F5344CB8AC3E}">
        <p14:creationId xmlns:p14="http://schemas.microsoft.com/office/powerpoint/2010/main" val="1500031620"/>
      </p:ext>
    </p:extLst>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Our Powerful Team</a:t>
            </a:r>
          </a:p>
        </p:txBody>
      </p:sp>
      <p:sp>
        <p:nvSpPr>
          <p:cNvPr id="6" name="Slide Number Placeholder 5"/>
          <p:cNvSpPr>
            <a:spLocks noGrp="1"/>
          </p:cNvSpPr>
          <p:nvPr>
            <p:ph type="sldNum" sz="quarter" idx="12"/>
          </p:nvPr>
        </p:nvSpPr>
        <p:spPr/>
        <p:txBody>
          <a:bodyPr/>
          <a:lstStyle/>
          <a:p>
            <a:fld id="{B30467BC-53FE-413A-9560-FD18F38E6FE5}" type="slidenum">
              <a:rPr lang="en-GB" smtClean="0"/>
              <a:pPr/>
              <a:t>2</a:t>
            </a:fld>
            <a:endParaRPr lang="en-GB"/>
          </a:p>
        </p:txBody>
      </p:sp>
      <p:sp>
        <p:nvSpPr>
          <p:cNvPr id="35" name="TextBox 34"/>
          <p:cNvSpPr txBox="1"/>
          <p:nvPr/>
        </p:nvSpPr>
        <p:spPr>
          <a:xfrm>
            <a:off x="3200391" y="3289567"/>
            <a:ext cx="2405995"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Antreas Pogiatzis</a:t>
            </a:r>
            <a:endParaRPr lang="en-GB" sz="2000" dirty="0">
              <a:solidFill>
                <a:schemeClr val="tx1">
                  <a:lumMod val="75000"/>
                  <a:lumOff val="25000"/>
                </a:schemeClr>
              </a:solidFill>
              <a:latin typeface="+mj-lt"/>
            </a:endParaRPr>
          </a:p>
        </p:txBody>
      </p:sp>
      <p:sp>
        <p:nvSpPr>
          <p:cNvPr id="36" name="TextBox 35"/>
          <p:cNvSpPr txBox="1"/>
          <p:nvPr/>
        </p:nvSpPr>
        <p:spPr>
          <a:xfrm>
            <a:off x="3378185" y="3620328"/>
            <a:ext cx="2050405" cy="276999"/>
          </a:xfrm>
          <a:prstGeom prst="rect">
            <a:avLst/>
          </a:prstGeom>
          <a:noFill/>
        </p:spPr>
        <p:txBody>
          <a:bodyPr wrap="square" rtlCol="0">
            <a:spAutoFit/>
          </a:bodyPr>
          <a:lstStyle/>
          <a:p>
            <a:pPr algn="ctr"/>
            <a:r>
              <a:rPr lang="en-GB" sz="1200" dirty="0" err="1" smtClean="0">
                <a:solidFill>
                  <a:schemeClr val="tx1">
                    <a:lumMod val="50000"/>
                    <a:lumOff val="50000"/>
                  </a:schemeClr>
                </a:solidFill>
              </a:rPr>
              <a:t>B.Sc</a:t>
            </a:r>
            <a:r>
              <a:rPr lang="en-GB" sz="1200" dirty="0" smtClean="0">
                <a:solidFill>
                  <a:schemeClr val="tx1">
                    <a:lumMod val="50000"/>
                    <a:lumOff val="50000"/>
                  </a:schemeClr>
                </a:solidFill>
              </a:rPr>
              <a:t> Software Engineering</a:t>
            </a:r>
            <a:endParaRPr lang="en-GB" sz="1200" dirty="0">
              <a:solidFill>
                <a:schemeClr val="tx1">
                  <a:lumMod val="50000"/>
                  <a:lumOff val="50000"/>
                </a:schemeClr>
              </a:solidFill>
            </a:endParaRPr>
          </a:p>
        </p:txBody>
      </p:sp>
      <p:sp>
        <p:nvSpPr>
          <p:cNvPr id="37" name="TextBox 36"/>
          <p:cNvSpPr txBox="1"/>
          <p:nvPr/>
        </p:nvSpPr>
        <p:spPr>
          <a:xfrm>
            <a:off x="6719036" y="3289567"/>
            <a:ext cx="224666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Santiago Ramirez</a:t>
            </a:r>
            <a:endParaRPr lang="en-GB" sz="2000" dirty="0">
              <a:solidFill>
                <a:schemeClr val="tx1">
                  <a:lumMod val="75000"/>
                  <a:lumOff val="25000"/>
                </a:schemeClr>
              </a:solidFill>
              <a:latin typeface="+mj-lt"/>
            </a:endParaRPr>
          </a:p>
        </p:txBody>
      </p:sp>
      <p:sp>
        <p:nvSpPr>
          <p:cNvPr id="38" name="TextBox 37"/>
          <p:cNvSpPr txBox="1"/>
          <p:nvPr/>
        </p:nvSpPr>
        <p:spPr>
          <a:xfrm>
            <a:off x="6686351" y="3608487"/>
            <a:ext cx="2312031" cy="461665"/>
          </a:xfrm>
          <a:prstGeom prst="rect">
            <a:avLst/>
          </a:prstGeom>
          <a:noFill/>
        </p:spPr>
        <p:txBody>
          <a:bodyPr wrap="square" rtlCol="0">
            <a:spAutoFit/>
          </a:bodyPr>
          <a:lstStyle/>
          <a:p>
            <a:pPr algn="ctr"/>
            <a:r>
              <a:rPr lang="en-GB" sz="1200" smtClean="0">
                <a:solidFill>
                  <a:schemeClr val="tx1">
                    <a:lumMod val="50000"/>
                    <a:lumOff val="50000"/>
                  </a:schemeClr>
                </a:solidFill>
              </a:rPr>
              <a:t>LL.M. in Corporate and Financial Law</a:t>
            </a:r>
            <a:endParaRPr lang="en-GB" sz="1200" dirty="0">
              <a:solidFill>
                <a:schemeClr val="tx1">
                  <a:lumMod val="50000"/>
                  <a:lumOff val="50000"/>
                </a:schemeClr>
              </a:solidFill>
            </a:endParaRPr>
          </a:p>
        </p:txBody>
      </p:sp>
      <p:pic>
        <p:nvPicPr>
          <p:cNvPr id="39"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62" b="562"/>
          <a:stretch>
            <a:fillRect/>
          </a:stretch>
        </p:blipFill>
        <p:spPr>
          <a:xfrm>
            <a:off x="3555664" y="1348658"/>
            <a:ext cx="1695450" cy="1676400"/>
          </a:xfrm>
        </p:spPr>
      </p:pic>
      <p:pic>
        <p:nvPicPr>
          <p:cNvPr id="40"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004168" y="1348177"/>
            <a:ext cx="1676400" cy="1676400"/>
          </a:xfrm>
        </p:spPr>
      </p:pic>
      <p:sp>
        <p:nvSpPr>
          <p:cNvPr id="41" name="TextBox 40"/>
          <p:cNvSpPr txBox="1"/>
          <p:nvPr/>
        </p:nvSpPr>
        <p:spPr>
          <a:xfrm>
            <a:off x="1418379" y="6065640"/>
            <a:ext cx="2247782" cy="400110"/>
          </a:xfrm>
          <a:prstGeom prst="rect">
            <a:avLst/>
          </a:prstGeom>
          <a:noFill/>
        </p:spPr>
        <p:txBody>
          <a:bodyPr wrap="square" rtlCol="0">
            <a:spAutoFit/>
          </a:bodyPr>
          <a:lstStyle/>
          <a:p>
            <a:pPr algn="ctr"/>
            <a:r>
              <a:rPr lang="en-GB" sz="2000" b="1" dirty="0"/>
              <a:t>Kamal Chauhan</a:t>
            </a:r>
            <a:endParaRPr lang="en-GB" sz="2000" dirty="0">
              <a:solidFill>
                <a:schemeClr val="tx1">
                  <a:lumMod val="75000"/>
                  <a:lumOff val="25000"/>
                </a:schemeClr>
              </a:solidFill>
              <a:latin typeface="+mj-lt"/>
            </a:endParaRPr>
          </a:p>
        </p:txBody>
      </p:sp>
      <p:sp>
        <p:nvSpPr>
          <p:cNvPr id="43" name="TextBox 42"/>
          <p:cNvSpPr txBox="1"/>
          <p:nvPr/>
        </p:nvSpPr>
        <p:spPr>
          <a:xfrm>
            <a:off x="1457143" y="6396335"/>
            <a:ext cx="2194182" cy="461665"/>
          </a:xfrm>
          <a:prstGeom prst="rect">
            <a:avLst/>
          </a:prstGeom>
          <a:noFill/>
        </p:spPr>
        <p:txBody>
          <a:bodyPr wrap="square" rtlCol="0">
            <a:spAutoFit/>
          </a:bodyPr>
          <a:lstStyle/>
          <a:p>
            <a:pPr algn="ctr"/>
            <a:r>
              <a:rPr lang="en-GB" sz="1200" dirty="0" err="1" smtClean="0">
                <a:solidFill>
                  <a:schemeClr val="tx1">
                    <a:lumMod val="50000"/>
                    <a:lumOff val="50000"/>
                  </a:schemeClr>
                </a:solidFill>
              </a:rPr>
              <a:t>B.Acc</a:t>
            </a:r>
            <a:r>
              <a:rPr lang="en-GB" sz="1200" dirty="0" smtClean="0">
                <a:solidFill>
                  <a:schemeClr val="tx1">
                    <a:lumMod val="50000"/>
                    <a:lumOff val="50000"/>
                  </a:schemeClr>
                </a:solidFill>
              </a:rPr>
              <a:t>. </a:t>
            </a:r>
            <a:r>
              <a:rPr lang="en-GB" sz="1200" dirty="0">
                <a:solidFill>
                  <a:schemeClr val="tx1">
                    <a:lumMod val="50000"/>
                    <a:lumOff val="50000"/>
                  </a:schemeClr>
                </a:solidFill>
              </a:rPr>
              <a:t>Accounting &amp; Finance</a:t>
            </a:r>
          </a:p>
          <a:p>
            <a:pPr algn="ctr"/>
            <a:endParaRPr lang="en-GB" sz="1200" dirty="0">
              <a:solidFill>
                <a:schemeClr val="tx1">
                  <a:lumMod val="50000"/>
                  <a:lumOff val="50000"/>
                </a:schemeClr>
              </a:solidFill>
            </a:endParaRPr>
          </a:p>
        </p:txBody>
      </p:sp>
      <p:pic>
        <p:nvPicPr>
          <p:cNvPr id="44" name="Picture Placeholder 4"/>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tretch>
            <a:fillRect/>
          </a:stretch>
        </p:blipFill>
        <p:spPr>
          <a:xfrm>
            <a:off x="1725025" y="4139486"/>
            <a:ext cx="1634490" cy="1676400"/>
          </a:xfrm>
        </p:spPr>
      </p:pic>
      <p:sp>
        <p:nvSpPr>
          <p:cNvPr id="45" name="TextBox 44"/>
          <p:cNvSpPr txBox="1"/>
          <p:nvPr/>
        </p:nvSpPr>
        <p:spPr>
          <a:xfrm>
            <a:off x="4815036" y="6080876"/>
            <a:ext cx="2599657" cy="400110"/>
          </a:xfrm>
          <a:prstGeom prst="rect">
            <a:avLst/>
          </a:prstGeom>
          <a:noFill/>
        </p:spPr>
        <p:txBody>
          <a:bodyPr wrap="square" rtlCol="0">
            <a:spAutoFit/>
          </a:bodyPr>
          <a:lstStyle/>
          <a:p>
            <a:pPr algn="ctr"/>
            <a:r>
              <a:rPr lang="en-GB" sz="2000" b="1" dirty="0"/>
              <a:t>Aleksandra Waluga</a:t>
            </a:r>
            <a:endParaRPr lang="en-GB" sz="2000" dirty="0">
              <a:solidFill>
                <a:schemeClr val="tx1">
                  <a:lumMod val="75000"/>
                  <a:lumOff val="25000"/>
                </a:schemeClr>
              </a:solidFill>
              <a:latin typeface="+mj-lt"/>
            </a:endParaRPr>
          </a:p>
        </p:txBody>
      </p:sp>
      <p:sp>
        <p:nvSpPr>
          <p:cNvPr id="46" name="TextBox 45"/>
          <p:cNvSpPr txBox="1"/>
          <p:nvPr/>
        </p:nvSpPr>
        <p:spPr>
          <a:xfrm>
            <a:off x="4799012" y="6399796"/>
            <a:ext cx="2409142" cy="276999"/>
          </a:xfrm>
          <a:prstGeom prst="rect">
            <a:avLst/>
          </a:prstGeom>
          <a:noFill/>
        </p:spPr>
        <p:txBody>
          <a:bodyPr wrap="square" rtlCol="0">
            <a:spAutoFit/>
          </a:bodyPr>
          <a:lstStyle/>
          <a:p>
            <a:pPr algn="ctr"/>
            <a:r>
              <a:rPr lang="en-GB" sz="1200" dirty="0" err="1" smtClean="0">
                <a:solidFill>
                  <a:schemeClr val="tx1">
                    <a:lumMod val="50000"/>
                    <a:lumOff val="50000"/>
                  </a:schemeClr>
                </a:solidFill>
              </a:rPr>
              <a:t>B.Acc</a:t>
            </a:r>
            <a:r>
              <a:rPr lang="en-GB" sz="1200" dirty="0" smtClean="0">
                <a:solidFill>
                  <a:schemeClr val="tx1">
                    <a:lumMod val="50000"/>
                    <a:lumOff val="50000"/>
                  </a:schemeClr>
                </a:solidFill>
              </a:rPr>
              <a:t>. </a:t>
            </a:r>
            <a:r>
              <a:rPr lang="en-GB" sz="1200" dirty="0">
                <a:solidFill>
                  <a:schemeClr val="tx1">
                    <a:lumMod val="50000"/>
                    <a:lumOff val="50000"/>
                  </a:schemeClr>
                </a:solidFill>
              </a:rPr>
              <a:t>Accounting &amp; Finance</a:t>
            </a:r>
          </a:p>
        </p:txBody>
      </p:sp>
      <p:pic>
        <p:nvPicPr>
          <p:cNvPr id="47" name="Picture Placeholder 4"/>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tretch>
            <a:fillRect/>
          </a:stretch>
        </p:blipFill>
        <p:spPr>
          <a:xfrm>
            <a:off x="5449380" y="4139486"/>
            <a:ext cx="1330969" cy="1676400"/>
          </a:xfrm>
        </p:spPr>
      </p:pic>
      <p:sp>
        <p:nvSpPr>
          <p:cNvPr id="48" name="TextBox 47"/>
          <p:cNvSpPr txBox="1"/>
          <p:nvPr/>
        </p:nvSpPr>
        <p:spPr>
          <a:xfrm>
            <a:off x="8807683" y="6080876"/>
            <a:ext cx="1727503" cy="400110"/>
          </a:xfrm>
          <a:prstGeom prst="rect">
            <a:avLst/>
          </a:prstGeom>
          <a:noFill/>
        </p:spPr>
        <p:txBody>
          <a:bodyPr wrap="square" rtlCol="0">
            <a:spAutoFit/>
          </a:bodyPr>
          <a:lstStyle/>
          <a:p>
            <a:pPr algn="ctr"/>
            <a:r>
              <a:rPr lang="en-GB" sz="2000" b="1" dirty="0"/>
              <a:t>Zi Qin Wong</a:t>
            </a:r>
            <a:endParaRPr lang="en-GB" sz="2000" dirty="0">
              <a:solidFill>
                <a:schemeClr val="tx1">
                  <a:lumMod val="75000"/>
                  <a:lumOff val="25000"/>
                </a:schemeClr>
              </a:solidFill>
              <a:latin typeface="+mj-lt"/>
            </a:endParaRPr>
          </a:p>
        </p:txBody>
      </p:sp>
      <p:sp>
        <p:nvSpPr>
          <p:cNvPr id="49" name="TextBox 48"/>
          <p:cNvSpPr txBox="1"/>
          <p:nvPr/>
        </p:nvSpPr>
        <p:spPr>
          <a:xfrm>
            <a:off x="8807684" y="6404873"/>
            <a:ext cx="1727502" cy="276999"/>
          </a:xfrm>
          <a:prstGeom prst="rect">
            <a:avLst/>
          </a:prstGeom>
          <a:noFill/>
        </p:spPr>
        <p:txBody>
          <a:bodyPr wrap="square" rtlCol="0">
            <a:spAutoFit/>
          </a:bodyPr>
          <a:lstStyle/>
          <a:p>
            <a:pPr algn="ctr"/>
            <a:r>
              <a:rPr lang="en-GB" sz="1200" dirty="0" smtClean="0">
                <a:solidFill>
                  <a:schemeClr val="tx1">
                    <a:lumMod val="50000"/>
                    <a:lumOff val="50000"/>
                  </a:schemeClr>
                </a:solidFill>
              </a:rPr>
              <a:t>M.A. Social Sciences</a:t>
            </a:r>
            <a:endParaRPr lang="en-GB" sz="1200" dirty="0">
              <a:solidFill>
                <a:schemeClr val="tx1">
                  <a:lumMod val="50000"/>
                  <a:lumOff val="50000"/>
                </a:schemeClr>
              </a:solidFill>
            </a:endParaRPr>
          </a:p>
        </p:txBody>
      </p:sp>
      <p:pic>
        <p:nvPicPr>
          <p:cNvPr id="50" name="Picture Placeholder 4"/>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tretch>
            <a:fillRect/>
          </a:stretch>
        </p:blipFill>
        <p:spPr>
          <a:xfrm>
            <a:off x="8988414" y="4139486"/>
            <a:ext cx="1366039" cy="1676400"/>
          </a:xfrm>
        </p:spPr>
      </p:pic>
    </p:spTree>
    <p:extLst>
      <p:ext uri="{BB962C8B-B14F-4D97-AF65-F5344CB8AC3E}">
        <p14:creationId xmlns:p14="http://schemas.microsoft.com/office/powerpoint/2010/main" val="2754514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Their Potential</a:t>
            </a:r>
            <a:endParaRPr lang="en-GB" dirty="0"/>
          </a:p>
        </p:txBody>
      </p:sp>
      <p:sp>
        <p:nvSpPr>
          <p:cNvPr id="3" name="Subtitle 2"/>
          <p:cNvSpPr>
            <a:spLocks noGrp="1"/>
          </p:cNvSpPr>
          <p:nvPr>
            <p:ph type="subTitle" idx="1"/>
          </p:nvPr>
        </p:nvSpPr>
        <p:spPr/>
        <p:txBody>
          <a:bodyPr/>
          <a:lstStyle/>
          <a:p>
            <a:r>
              <a:rPr lang="en-GB" dirty="0" smtClean="0"/>
              <a:t>What’s good about them?</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20</a:t>
            </a:fld>
            <a:endParaRPr lang="en-GB"/>
          </a:p>
        </p:txBody>
      </p:sp>
      <p:sp>
        <p:nvSpPr>
          <p:cNvPr id="49" name="Oval 48"/>
          <p:cNvSpPr/>
          <p:nvPr/>
        </p:nvSpPr>
        <p:spPr>
          <a:xfrm>
            <a:off x="4175377" y="1521416"/>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p:cNvSpPr txBox="1"/>
          <p:nvPr/>
        </p:nvSpPr>
        <p:spPr>
          <a:xfrm>
            <a:off x="632773" y="1587562"/>
            <a:ext cx="3688790" cy="738664"/>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Secure and anonymous</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sp>
        <p:nvSpPr>
          <p:cNvPr id="72" name="Oval 71"/>
          <p:cNvSpPr/>
          <p:nvPr/>
        </p:nvSpPr>
        <p:spPr>
          <a:xfrm>
            <a:off x="4175377" y="3367916"/>
            <a:ext cx="711200" cy="711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4178078" y="5218577"/>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8824057" y="2569134"/>
            <a:ext cx="266193" cy="266193"/>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 name="Straight Connector 81"/>
          <p:cNvCxnSpPr>
            <a:stCxn id="49" idx="6"/>
            <a:endCxn id="81" idx="2"/>
          </p:cNvCxnSpPr>
          <p:nvPr/>
        </p:nvCxnSpPr>
        <p:spPr>
          <a:xfrm>
            <a:off x="4886577" y="1877016"/>
            <a:ext cx="3937480" cy="825215"/>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859610" y="3523469"/>
            <a:ext cx="266193" cy="266193"/>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8739694" y="4475810"/>
            <a:ext cx="266193" cy="266193"/>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8" name="Straight Connector 87"/>
          <p:cNvCxnSpPr>
            <a:stCxn id="72" idx="6"/>
            <a:endCxn id="84" idx="2"/>
          </p:cNvCxnSpPr>
          <p:nvPr/>
        </p:nvCxnSpPr>
        <p:spPr>
          <a:xfrm flipV="1">
            <a:off x="4886577" y="3656566"/>
            <a:ext cx="3973033" cy="66950"/>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8" idx="6"/>
            <a:endCxn id="86" idx="2"/>
          </p:cNvCxnSpPr>
          <p:nvPr/>
        </p:nvCxnSpPr>
        <p:spPr>
          <a:xfrm flipV="1">
            <a:off x="4889278" y="4608907"/>
            <a:ext cx="3850416" cy="965270"/>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33"/>
          <p:cNvGrpSpPr>
            <a:grpSpLocks noChangeAspect="1"/>
          </p:cNvGrpSpPr>
          <p:nvPr/>
        </p:nvGrpSpPr>
        <p:grpSpPr bwMode="auto">
          <a:xfrm>
            <a:off x="5666168" y="5574177"/>
            <a:ext cx="315434" cy="226949"/>
            <a:chOff x="3581" y="3806"/>
            <a:chExt cx="385" cy="277"/>
          </a:xfrm>
          <a:solidFill>
            <a:schemeClr val="bg1"/>
          </a:solidFill>
        </p:grpSpPr>
        <p:sp>
          <p:nvSpPr>
            <p:cNvPr id="107" name="Freeform 35"/>
            <p:cNvSpPr>
              <a:spLocks noEditPoints="1"/>
            </p:cNvSpPr>
            <p:nvPr/>
          </p:nvSpPr>
          <p:spPr bwMode="auto">
            <a:xfrm>
              <a:off x="3581" y="3806"/>
              <a:ext cx="385" cy="277"/>
            </a:xfrm>
            <a:custGeom>
              <a:avLst/>
              <a:gdLst>
                <a:gd name="T0" fmla="*/ 153 w 3465"/>
                <a:gd name="T1" fmla="*/ 2197 h 2492"/>
                <a:gd name="T2" fmla="*/ 241 w 3465"/>
                <a:gd name="T3" fmla="*/ 2340 h 2492"/>
                <a:gd name="T4" fmla="*/ 1624 w 3465"/>
                <a:gd name="T5" fmla="*/ 2285 h 2492"/>
                <a:gd name="T6" fmla="*/ 1239 w 3465"/>
                <a:gd name="T7" fmla="*/ 2140 h 2492"/>
                <a:gd name="T8" fmla="*/ 176 w 3465"/>
                <a:gd name="T9" fmla="*/ 1763 h 2492"/>
                <a:gd name="T10" fmla="*/ 194 w 3465"/>
                <a:gd name="T11" fmla="*/ 1930 h 2492"/>
                <a:gd name="T12" fmla="*/ 862 w 3465"/>
                <a:gd name="T13" fmla="*/ 1783 h 2492"/>
                <a:gd name="T14" fmla="*/ 176 w 3465"/>
                <a:gd name="T15" fmla="*/ 1376 h 2492"/>
                <a:gd name="T16" fmla="*/ 194 w 3465"/>
                <a:gd name="T17" fmla="*/ 1543 h 2492"/>
                <a:gd name="T18" fmla="*/ 713 w 3465"/>
                <a:gd name="T19" fmla="*/ 1332 h 2492"/>
                <a:gd name="T20" fmla="*/ 3196 w 3465"/>
                <a:gd name="T21" fmla="*/ 1547 h 2492"/>
                <a:gd name="T22" fmla="*/ 3315 w 3465"/>
                <a:gd name="T23" fmla="*/ 1428 h 2492"/>
                <a:gd name="T24" fmla="*/ 3196 w 3465"/>
                <a:gd name="T25" fmla="*/ 1310 h 2492"/>
                <a:gd name="T26" fmla="*/ 162 w 3465"/>
                <a:gd name="T27" fmla="*/ 1011 h 2492"/>
                <a:gd name="T28" fmla="*/ 216 w 3465"/>
                <a:gd name="T29" fmla="*/ 1170 h 2492"/>
                <a:gd name="T30" fmla="*/ 755 w 3465"/>
                <a:gd name="T31" fmla="*/ 945 h 2492"/>
                <a:gd name="T32" fmla="*/ 3223 w 3465"/>
                <a:gd name="T33" fmla="*/ 1157 h 2492"/>
                <a:gd name="T34" fmla="*/ 3312 w 3465"/>
                <a:gd name="T35" fmla="*/ 1014 h 2492"/>
                <a:gd name="T36" fmla="*/ 2702 w 3465"/>
                <a:gd name="T37" fmla="*/ 923 h 2492"/>
                <a:gd name="T38" fmla="*/ 3223 w 3465"/>
                <a:gd name="T39" fmla="*/ 770 h 2492"/>
                <a:gd name="T40" fmla="*/ 3312 w 3465"/>
                <a:gd name="T41" fmla="*/ 627 h 2492"/>
                <a:gd name="T42" fmla="*/ 2467 w 3465"/>
                <a:gd name="T43" fmla="*/ 536 h 2492"/>
                <a:gd name="T44" fmla="*/ 1313 w 3465"/>
                <a:gd name="T45" fmla="*/ 481 h 2492"/>
                <a:gd name="T46" fmla="*/ 966 w 3465"/>
                <a:gd name="T47" fmla="*/ 827 h 2492"/>
                <a:gd name="T48" fmla="*/ 862 w 3465"/>
                <a:gd name="T49" fmla="*/ 1321 h 2492"/>
                <a:gd name="T50" fmla="*/ 1044 w 3465"/>
                <a:gd name="T51" fmla="*/ 1784 h 2492"/>
                <a:gd name="T52" fmla="*/ 1443 w 3465"/>
                <a:gd name="T53" fmla="*/ 2069 h 2492"/>
                <a:gd name="T54" fmla="*/ 1953 w 3465"/>
                <a:gd name="T55" fmla="*/ 2091 h 2492"/>
                <a:gd name="T56" fmla="*/ 2374 w 3465"/>
                <a:gd name="T57" fmla="*/ 1837 h 2492"/>
                <a:gd name="T58" fmla="*/ 2593 w 3465"/>
                <a:gd name="T59" fmla="*/ 1395 h 2492"/>
                <a:gd name="T60" fmla="*/ 2530 w 3465"/>
                <a:gd name="T61" fmla="*/ 890 h 2492"/>
                <a:gd name="T62" fmla="*/ 2213 w 3465"/>
                <a:gd name="T63" fmla="*/ 518 h 2492"/>
                <a:gd name="T64" fmla="*/ 1733 w 3465"/>
                <a:gd name="T65" fmla="*/ 374 h 2492"/>
                <a:gd name="T66" fmla="*/ 1830 w 3465"/>
                <a:gd name="T67" fmla="*/ 229 h 2492"/>
                <a:gd name="T68" fmla="*/ 2284 w 3465"/>
                <a:gd name="T69" fmla="*/ 386 h 2492"/>
                <a:gd name="T70" fmla="*/ 3312 w 3465"/>
                <a:gd name="T71" fmla="*/ 295 h 2492"/>
                <a:gd name="T72" fmla="*/ 3223 w 3465"/>
                <a:gd name="T73" fmla="*/ 152 h 2492"/>
                <a:gd name="T74" fmla="*/ 3309 w 3465"/>
                <a:gd name="T75" fmla="*/ 25 h 2492"/>
                <a:gd name="T76" fmla="*/ 3461 w 3465"/>
                <a:gd name="T77" fmla="*/ 229 h 2492"/>
                <a:gd name="T78" fmla="*/ 3381 w 3465"/>
                <a:gd name="T79" fmla="*/ 461 h 2492"/>
                <a:gd name="T80" fmla="*/ 3462 w 3465"/>
                <a:gd name="T81" fmla="*/ 692 h 2492"/>
                <a:gd name="T82" fmla="*/ 3426 w 3465"/>
                <a:gd name="T83" fmla="*/ 904 h 2492"/>
                <a:gd name="T84" fmla="*/ 3442 w 3465"/>
                <a:gd name="T85" fmla="*/ 1149 h 2492"/>
                <a:gd name="T86" fmla="*/ 3454 w 3465"/>
                <a:gd name="T87" fmla="*/ 1356 h 2492"/>
                <a:gd name="T88" fmla="*/ 3398 w 3465"/>
                <a:gd name="T89" fmla="*/ 1605 h 2492"/>
                <a:gd name="T90" fmla="*/ 2650 w 3465"/>
                <a:gd name="T91" fmla="*/ 1696 h 2492"/>
                <a:gd name="T92" fmla="*/ 2301 w 3465"/>
                <a:gd name="T93" fmla="*/ 2095 h 2492"/>
                <a:gd name="T94" fmla="*/ 1788 w 3465"/>
                <a:gd name="T95" fmla="*/ 2266 h 2492"/>
                <a:gd name="T96" fmla="*/ 1635 w 3465"/>
                <a:gd name="T97" fmla="*/ 2467 h 2492"/>
                <a:gd name="T98" fmla="*/ 156 w 3465"/>
                <a:gd name="T99" fmla="*/ 2467 h 2492"/>
                <a:gd name="T100" fmla="*/ 3 w 3465"/>
                <a:gd name="T101" fmla="*/ 2263 h 2492"/>
                <a:gd name="T102" fmla="*/ 83 w 3465"/>
                <a:gd name="T103" fmla="*/ 2031 h 2492"/>
                <a:gd name="T104" fmla="*/ 2 w 3465"/>
                <a:gd name="T105" fmla="*/ 1799 h 2492"/>
                <a:gd name="T106" fmla="*/ 39 w 3465"/>
                <a:gd name="T107" fmla="*/ 1589 h 2492"/>
                <a:gd name="T108" fmla="*/ 22 w 3465"/>
                <a:gd name="T109" fmla="*/ 1343 h 2492"/>
                <a:gd name="T110" fmla="*/ 11 w 3465"/>
                <a:gd name="T111" fmla="*/ 1136 h 2492"/>
                <a:gd name="T112" fmla="*/ 66 w 3465"/>
                <a:gd name="T113" fmla="*/ 888 h 2492"/>
                <a:gd name="T114" fmla="*/ 815 w 3465"/>
                <a:gd name="T115" fmla="*/ 795 h 2492"/>
                <a:gd name="T116" fmla="*/ 1163 w 3465"/>
                <a:gd name="T117" fmla="*/ 397 h 2492"/>
                <a:gd name="T118" fmla="*/ 1677 w 3465"/>
                <a:gd name="T119" fmla="*/ 226 h 2492"/>
                <a:gd name="T120" fmla="*/ 1830 w 3465"/>
                <a:gd name="T121" fmla="*/ 25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65" h="2492">
                  <a:moveTo>
                    <a:pt x="268" y="2105"/>
                  </a:moveTo>
                  <a:lnTo>
                    <a:pt x="241" y="2109"/>
                  </a:lnTo>
                  <a:lnTo>
                    <a:pt x="216" y="2117"/>
                  </a:lnTo>
                  <a:lnTo>
                    <a:pt x="194" y="2132"/>
                  </a:lnTo>
                  <a:lnTo>
                    <a:pt x="176" y="2150"/>
                  </a:lnTo>
                  <a:lnTo>
                    <a:pt x="162" y="2172"/>
                  </a:lnTo>
                  <a:lnTo>
                    <a:pt x="153" y="2197"/>
                  </a:lnTo>
                  <a:lnTo>
                    <a:pt x="149" y="2224"/>
                  </a:lnTo>
                  <a:lnTo>
                    <a:pt x="153" y="2251"/>
                  </a:lnTo>
                  <a:lnTo>
                    <a:pt x="162" y="2276"/>
                  </a:lnTo>
                  <a:lnTo>
                    <a:pt x="176" y="2298"/>
                  </a:lnTo>
                  <a:lnTo>
                    <a:pt x="194" y="2317"/>
                  </a:lnTo>
                  <a:lnTo>
                    <a:pt x="216" y="2330"/>
                  </a:lnTo>
                  <a:lnTo>
                    <a:pt x="241" y="2340"/>
                  </a:lnTo>
                  <a:lnTo>
                    <a:pt x="268" y="2343"/>
                  </a:lnTo>
                  <a:lnTo>
                    <a:pt x="1522" y="2343"/>
                  </a:lnTo>
                  <a:lnTo>
                    <a:pt x="1548" y="2340"/>
                  </a:lnTo>
                  <a:lnTo>
                    <a:pt x="1572" y="2332"/>
                  </a:lnTo>
                  <a:lnTo>
                    <a:pt x="1592" y="2320"/>
                  </a:lnTo>
                  <a:lnTo>
                    <a:pt x="1611" y="2304"/>
                  </a:lnTo>
                  <a:lnTo>
                    <a:pt x="1624" y="2285"/>
                  </a:lnTo>
                  <a:lnTo>
                    <a:pt x="1635" y="2263"/>
                  </a:lnTo>
                  <a:lnTo>
                    <a:pt x="1564" y="2254"/>
                  </a:lnTo>
                  <a:lnTo>
                    <a:pt x="1495" y="2240"/>
                  </a:lnTo>
                  <a:lnTo>
                    <a:pt x="1429" y="2221"/>
                  </a:lnTo>
                  <a:lnTo>
                    <a:pt x="1363" y="2198"/>
                  </a:lnTo>
                  <a:lnTo>
                    <a:pt x="1300" y="2172"/>
                  </a:lnTo>
                  <a:lnTo>
                    <a:pt x="1239" y="2140"/>
                  </a:lnTo>
                  <a:lnTo>
                    <a:pt x="1180" y="2105"/>
                  </a:lnTo>
                  <a:lnTo>
                    <a:pt x="268" y="2105"/>
                  </a:lnTo>
                  <a:close/>
                  <a:moveTo>
                    <a:pt x="268" y="1718"/>
                  </a:moveTo>
                  <a:lnTo>
                    <a:pt x="241" y="1722"/>
                  </a:lnTo>
                  <a:lnTo>
                    <a:pt x="216" y="1730"/>
                  </a:lnTo>
                  <a:lnTo>
                    <a:pt x="194" y="1745"/>
                  </a:lnTo>
                  <a:lnTo>
                    <a:pt x="176" y="1763"/>
                  </a:lnTo>
                  <a:lnTo>
                    <a:pt x="162" y="1785"/>
                  </a:lnTo>
                  <a:lnTo>
                    <a:pt x="153" y="1810"/>
                  </a:lnTo>
                  <a:lnTo>
                    <a:pt x="149" y="1837"/>
                  </a:lnTo>
                  <a:lnTo>
                    <a:pt x="153" y="1865"/>
                  </a:lnTo>
                  <a:lnTo>
                    <a:pt x="162" y="1889"/>
                  </a:lnTo>
                  <a:lnTo>
                    <a:pt x="176" y="1911"/>
                  </a:lnTo>
                  <a:lnTo>
                    <a:pt x="194" y="1930"/>
                  </a:lnTo>
                  <a:lnTo>
                    <a:pt x="216" y="1943"/>
                  </a:lnTo>
                  <a:lnTo>
                    <a:pt x="241" y="1953"/>
                  </a:lnTo>
                  <a:lnTo>
                    <a:pt x="268" y="1956"/>
                  </a:lnTo>
                  <a:lnTo>
                    <a:pt x="998" y="1956"/>
                  </a:lnTo>
                  <a:lnTo>
                    <a:pt x="949" y="1901"/>
                  </a:lnTo>
                  <a:lnTo>
                    <a:pt x="903" y="1844"/>
                  </a:lnTo>
                  <a:lnTo>
                    <a:pt x="862" y="1783"/>
                  </a:lnTo>
                  <a:lnTo>
                    <a:pt x="825" y="1718"/>
                  </a:lnTo>
                  <a:lnTo>
                    <a:pt x="268" y="1718"/>
                  </a:lnTo>
                  <a:close/>
                  <a:moveTo>
                    <a:pt x="268" y="1332"/>
                  </a:moveTo>
                  <a:lnTo>
                    <a:pt x="241" y="1335"/>
                  </a:lnTo>
                  <a:lnTo>
                    <a:pt x="216" y="1343"/>
                  </a:lnTo>
                  <a:lnTo>
                    <a:pt x="194" y="1358"/>
                  </a:lnTo>
                  <a:lnTo>
                    <a:pt x="176" y="1376"/>
                  </a:lnTo>
                  <a:lnTo>
                    <a:pt x="162" y="1398"/>
                  </a:lnTo>
                  <a:lnTo>
                    <a:pt x="153" y="1423"/>
                  </a:lnTo>
                  <a:lnTo>
                    <a:pt x="149" y="1450"/>
                  </a:lnTo>
                  <a:lnTo>
                    <a:pt x="153" y="1478"/>
                  </a:lnTo>
                  <a:lnTo>
                    <a:pt x="162" y="1502"/>
                  </a:lnTo>
                  <a:lnTo>
                    <a:pt x="176" y="1524"/>
                  </a:lnTo>
                  <a:lnTo>
                    <a:pt x="194" y="1543"/>
                  </a:lnTo>
                  <a:lnTo>
                    <a:pt x="216" y="1557"/>
                  </a:lnTo>
                  <a:lnTo>
                    <a:pt x="241" y="1566"/>
                  </a:lnTo>
                  <a:lnTo>
                    <a:pt x="268" y="1569"/>
                  </a:lnTo>
                  <a:lnTo>
                    <a:pt x="762" y="1569"/>
                  </a:lnTo>
                  <a:lnTo>
                    <a:pt x="740" y="1492"/>
                  </a:lnTo>
                  <a:lnTo>
                    <a:pt x="723" y="1413"/>
                  </a:lnTo>
                  <a:lnTo>
                    <a:pt x="713" y="1332"/>
                  </a:lnTo>
                  <a:lnTo>
                    <a:pt x="268" y="1332"/>
                  </a:lnTo>
                  <a:close/>
                  <a:moveTo>
                    <a:pt x="2753" y="1310"/>
                  </a:moveTo>
                  <a:lnTo>
                    <a:pt x="2748" y="1370"/>
                  </a:lnTo>
                  <a:lnTo>
                    <a:pt x="2738" y="1431"/>
                  </a:lnTo>
                  <a:lnTo>
                    <a:pt x="2726" y="1490"/>
                  </a:lnTo>
                  <a:lnTo>
                    <a:pt x="2710" y="1547"/>
                  </a:lnTo>
                  <a:lnTo>
                    <a:pt x="3196" y="1547"/>
                  </a:lnTo>
                  <a:lnTo>
                    <a:pt x="3223" y="1544"/>
                  </a:lnTo>
                  <a:lnTo>
                    <a:pt x="3249" y="1536"/>
                  </a:lnTo>
                  <a:lnTo>
                    <a:pt x="3271" y="1521"/>
                  </a:lnTo>
                  <a:lnTo>
                    <a:pt x="3289" y="1503"/>
                  </a:lnTo>
                  <a:lnTo>
                    <a:pt x="3303" y="1481"/>
                  </a:lnTo>
                  <a:lnTo>
                    <a:pt x="3312" y="1456"/>
                  </a:lnTo>
                  <a:lnTo>
                    <a:pt x="3315" y="1428"/>
                  </a:lnTo>
                  <a:lnTo>
                    <a:pt x="3312" y="1401"/>
                  </a:lnTo>
                  <a:lnTo>
                    <a:pt x="3303" y="1377"/>
                  </a:lnTo>
                  <a:lnTo>
                    <a:pt x="3289" y="1355"/>
                  </a:lnTo>
                  <a:lnTo>
                    <a:pt x="3271" y="1336"/>
                  </a:lnTo>
                  <a:lnTo>
                    <a:pt x="3249" y="1322"/>
                  </a:lnTo>
                  <a:lnTo>
                    <a:pt x="3223" y="1313"/>
                  </a:lnTo>
                  <a:lnTo>
                    <a:pt x="3196" y="1310"/>
                  </a:lnTo>
                  <a:lnTo>
                    <a:pt x="2753" y="1310"/>
                  </a:lnTo>
                  <a:close/>
                  <a:moveTo>
                    <a:pt x="268" y="945"/>
                  </a:moveTo>
                  <a:lnTo>
                    <a:pt x="241" y="948"/>
                  </a:lnTo>
                  <a:lnTo>
                    <a:pt x="216" y="956"/>
                  </a:lnTo>
                  <a:lnTo>
                    <a:pt x="194" y="971"/>
                  </a:lnTo>
                  <a:lnTo>
                    <a:pt x="176" y="989"/>
                  </a:lnTo>
                  <a:lnTo>
                    <a:pt x="162" y="1011"/>
                  </a:lnTo>
                  <a:lnTo>
                    <a:pt x="153" y="1036"/>
                  </a:lnTo>
                  <a:lnTo>
                    <a:pt x="149" y="1063"/>
                  </a:lnTo>
                  <a:lnTo>
                    <a:pt x="153" y="1091"/>
                  </a:lnTo>
                  <a:lnTo>
                    <a:pt x="162" y="1115"/>
                  </a:lnTo>
                  <a:lnTo>
                    <a:pt x="176" y="1137"/>
                  </a:lnTo>
                  <a:lnTo>
                    <a:pt x="194" y="1156"/>
                  </a:lnTo>
                  <a:lnTo>
                    <a:pt x="216" y="1170"/>
                  </a:lnTo>
                  <a:lnTo>
                    <a:pt x="241" y="1179"/>
                  </a:lnTo>
                  <a:lnTo>
                    <a:pt x="268" y="1182"/>
                  </a:lnTo>
                  <a:lnTo>
                    <a:pt x="712" y="1182"/>
                  </a:lnTo>
                  <a:lnTo>
                    <a:pt x="717" y="1121"/>
                  </a:lnTo>
                  <a:lnTo>
                    <a:pt x="726" y="1061"/>
                  </a:lnTo>
                  <a:lnTo>
                    <a:pt x="739" y="1003"/>
                  </a:lnTo>
                  <a:lnTo>
                    <a:pt x="755" y="945"/>
                  </a:lnTo>
                  <a:lnTo>
                    <a:pt x="268" y="945"/>
                  </a:lnTo>
                  <a:close/>
                  <a:moveTo>
                    <a:pt x="2702" y="923"/>
                  </a:moveTo>
                  <a:lnTo>
                    <a:pt x="2724" y="999"/>
                  </a:lnTo>
                  <a:lnTo>
                    <a:pt x="2741" y="1079"/>
                  </a:lnTo>
                  <a:lnTo>
                    <a:pt x="2752" y="1160"/>
                  </a:lnTo>
                  <a:lnTo>
                    <a:pt x="3196" y="1160"/>
                  </a:lnTo>
                  <a:lnTo>
                    <a:pt x="3223" y="1157"/>
                  </a:lnTo>
                  <a:lnTo>
                    <a:pt x="3249" y="1149"/>
                  </a:lnTo>
                  <a:lnTo>
                    <a:pt x="3271" y="1134"/>
                  </a:lnTo>
                  <a:lnTo>
                    <a:pt x="3289" y="1116"/>
                  </a:lnTo>
                  <a:lnTo>
                    <a:pt x="3303" y="1094"/>
                  </a:lnTo>
                  <a:lnTo>
                    <a:pt x="3312" y="1069"/>
                  </a:lnTo>
                  <a:lnTo>
                    <a:pt x="3315" y="1041"/>
                  </a:lnTo>
                  <a:lnTo>
                    <a:pt x="3312" y="1014"/>
                  </a:lnTo>
                  <a:lnTo>
                    <a:pt x="3303" y="990"/>
                  </a:lnTo>
                  <a:lnTo>
                    <a:pt x="3289" y="968"/>
                  </a:lnTo>
                  <a:lnTo>
                    <a:pt x="3271" y="949"/>
                  </a:lnTo>
                  <a:lnTo>
                    <a:pt x="3249" y="935"/>
                  </a:lnTo>
                  <a:lnTo>
                    <a:pt x="3223" y="926"/>
                  </a:lnTo>
                  <a:lnTo>
                    <a:pt x="3196" y="923"/>
                  </a:lnTo>
                  <a:lnTo>
                    <a:pt x="2702" y="923"/>
                  </a:lnTo>
                  <a:close/>
                  <a:moveTo>
                    <a:pt x="2467" y="536"/>
                  </a:moveTo>
                  <a:lnTo>
                    <a:pt x="2516" y="590"/>
                  </a:lnTo>
                  <a:lnTo>
                    <a:pt x="2561" y="648"/>
                  </a:lnTo>
                  <a:lnTo>
                    <a:pt x="2602" y="709"/>
                  </a:lnTo>
                  <a:lnTo>
                    <a:pt x="2639" y="773"/>
                  </a:lnTo>
                  <a:lnTo>
                    <a:pt x="3196" y="773"/>
                  </a:lnTo>
                  <a:lnTo>
                    <a:pt x="3223" y="770"/>
                  </a:lnTo>
                  <a:lnTo>
                    <a:pt x="3249" y="762"/>
                  </a:lnTo>
                  <a:lnTo>
                    <a:pt x="3271" y="747"/>
                  </a:lnTo>
                  <a:lnTo>
                    <a:pt x="3289" y="729"/>
                  </a:lnTo>
                  <a:lnTo>
                    <a:pt x="3303" y="707"/>
                  </a:lnTo>
                  <a:lnTo>
                    <a:pt x="3312" y="682"/>
                  </a:lnTo>
                  <a:lnTo>
                    <a:pt x="3315" y="655"/>
                  </a:lnTo>
                  <a:lnTo>
                    <a:pt x="3312" y="627"/>
                  </a:lnTo>
                  <a:lnTo>
                    <a:pt x="3303" y="603"/>
                  </a:lnTo>
                  <a:lnTo>
                    <a:pt x="3289" y="581"/>
                  </a:lnTo>
                  <a:lnTo>
                    <a:pt x="3271" y="562"/>
                  </a:lnTo>
                  <a:lnTo>
                    <a:pt x="3249" y="548"/>
                  </a:lnTo>
                  <a:lnTo>
                    <a:pt x="3223" y="539"/>
                  </a:lnTo>
                  <a:lnTo>
                    <a:pt x="3196" y="536"/>
                  </a:lnTo>
                  <a:lnTo>
                    <a:pt x="2467" y="536"/>
                  </a:lnTo>
                  <a:close/>
                  <a:moveTo>
                    <a:pt x="1733" y="374"/>
                  </a:moveTo>
                  <a:lnTo>
                    <a:pt x="1657" y="377"/>
                  </a:lnTo>
                  <a:lnTo>
                    <a:pt x="1583" y="386"/>
                  </a:lnTo>
                  <a:lnTo>
                    <a:pt x="1512" y="402"/>
                  </a:lnTo>
                  <a:lnTo>
                    <a:pt x="1443" y="423"/>
                  </a:lnTo>
                  <a:lnTo>
                    <a:pt x="1376" y="450"/>
                  </a:lnTo>
                  <a:lnTo>
                    <a:pt x="1313" y="481"/>
                  </a:lnTo>
                  <a:lnTo>
                    <a:pt x="1252" y="518"/>
                  </a:lnTo>
                  <a:lnTo>
                    <a:pt x="1194" y="559"/>
                  </a:lnTo>
                  <a:lnTo>
                    <a:pt x="1140" y="605"/>
                  </a:lnTo>
                  <a:lnTo>
                    <a:pt x="1091" y="655"/>
                  </a:lnTo>
                  <a:lnTo>
                    <a:pt x="1044" y="708"/>
                  </a:lnTo>
                  <a:lnTo>
                    <a:pt x="1003" y="766"/>
                  </a:lnTo>
                  <a:lnTo>
                    <a:pt x="966" y="827"/>
                  </a:lnTo>
                  <a:lnTo>
                    <a:pt x="935" y="890"/>
                  </a:lnTo>
                  <a:lnTo>
                    <a:pt x="909" y="957"/>
                  </a:lnTo>
                  <a:lnTo>
                    <a:pt x="887" y="1026"/>
                  </a:lnTo>
                  <a:lnTo>
                    <a:pt x="872" y="1097"/>
                  </a:lnTo>
                  <a:lnTo>
                    <a:pt x="862" y="1171"/>
                  </a:lnTo>
                  <a:lnTo>
                    <a:pt x="859" y="1246"/>
                  </a:lnTo>
                  <a:lnTo>
                    <a:pt x="862" y="1321"/>
                  </a:lnTo>
                  <a:lnTo>
                    <a:pt x="872" y="1395"/>
                  </a:lnTo>
                  <a:lnTo>
                    <a:pt x="887" y="1466"/>
                  </a:lnTo>
                  <a:lnTo>
                    <a:pt x="909" y="1534"/>
                  </a:lnTo>
                  <a:lnTo>
                    <a:pt x="935" y="1602"/>
                  </a:lnTo>
                  <a:lnTo>
                    <a:pt x="966" y="1665"/>
                  </a:lnTo>
                  <a:lnTo>
                    <a:pt x="1003" y="1726"/>
                  </a:lnTo>
                  <a:lnTo>
                    <a:pt x="1044" y="1784"/>
                  </a:lnTo>
                  <a:lnTo>
                    <a:pt x="1091" y="1837"/>
                  </a:lnTo>
                  <a:lnTo>
                    <a:pt x="1140" y="1887"/>
                  </a:lnTo>
                  <a:lnTo>
                    <a:pt x="1194" y="1933"/>
                  </a:lnTo>
                  <a:lnTo>
                    <a:pt x="1252" y="1974"/>
                  </a:lnTo>
                  <a:lnTo>
                    <a:pt x="1313" y="2011"/>
                  </a:lnTo>
                  <a:lnTo>
                    <a:pt x="1376" y="2042"/>
                  </a:lnTo>
                  <a:lnTo>
                    <a:pt x="1443" y="2069"/>
                  </a:lnTo>
                  <a:lnTo>
                    <a:pt x="1512" y="2091"/>
                  </a:lnTo>
                  <a:lnTo>
                    <a:pt x="1583" y="2105"/>
                  </a:lnTo>
                  <a:lnTo>
                    <a:pt x="1657" y="2115"/>
                  </a:lnTo>
                  <a:lnTo>
                    <a:pt x="1733" y="2118"/>
                  </a:lnTo>
                  <a:lnTo>
                    <a:pt x="1808" y="2115"/>
                  </a:lnTo>
                  <a:lnTo>
                    <a:pt x="1881" y="2105"/>
                  </a:lnTo>
                  <a:lnTo>
                    <a:pt x="1953" y="2091"/>
                  </a:lnTo>
                  <a:lnTo>
                    <a:pt x="2021" y="2069"/>
                  </a:lnTo>
                  <a:lnTo>
                    <a:pt x="2089" y="2042"/>
                  </a:lnTo>
                  <a:lnTo>
                    <a:pt x="2152" y="2011"/>
                  </a:lnTo>
                  <a:lnTo>
                    <a:pt x="2213" y="1974"/>
                  </a:lnTo>
                  <a:lnTo>
                    <a:pt x="2271" y="1933"/>
                  </a:lnTo>
                  <a:lnTo>
                    <a:pt x="2324" y="1887"/>
                  </a:lnTo>
                  <a:lnTo>
                    <a:pt x="2374" y="1837"/>
                  </a:lnTo>
                  <a:lnTo>
                    <a:pt x="2420" y="1784"/>
                  </a:lnTo>
                  <a:lnTo>
                    <a:pt x="2461" y="1726"/>
                  </a:lnTo>
                  <a:lnTo>
                    <a:pt x="2498" y="1665"/>
                  </a:lnTo>
                  <a:lnTo>
                    <a:pt x="2530" y="1602"/>
                  </a:lnTo>
                  <a:lnTo>
                    <a:pt x="2556" y="1534"/>
                  </a:lnTo>
                  <a:lnTo>
                    <a:pt x="2578" y="1466"/>
                  </a:lnTo>
                  <a:lnTo>
                    <a:pt x="2593" y="1395"/>
                  </a:lnTo>
                  <a:lnTo>
                    <a:pt x="2602" y="1321"/>
                  </a:lnTo>
                  <a:lnTo>
                    <a:pt x="2606" y="1246"/>
                  </a:lnTo>
                  <a:lnTo>
                    <a:pt x="2602" y="1171"/>
                  </a:lnTo>
                  <a:lnTo>
                    <a:pt x="2593" y="1097"/>
                  </a:lnTo>
                  <a:lnTo>
                    <a:pt x="2578" y="1026"/>
                  </a:lnTo>
                  <a:lnTo>
                    <a:pt x="2556" y="957"/>
                  </a:lnTo>
                  <a:lnTo>
                    <a:pt x="2530" y="890"/>
                  </a:lnTo>
                  <a:lnTo>
                    <a:pt x="2498" y="827"/>
                  </a:lnTo>
                  <a:lnTo>
                    <a:pt x="2461" y="766"/>
                  </a:lnTo>
                  <a:lnTo>
                    <a:pt x="2420" y="708"/>
                  </a:lnTo>
                  <a:lnTo>
                    <a:pt x="2374" y="655"/>
                  </a:lnTo>
                  <a:lnTo>
                    <a:pt x="2324" y="605"/>
                  </a:lnTo>
                  <a:lnTo>
                    <a:pt x="2271" y="559"/>
                  </a:lnTo>
                  <a:lnTo>
                    <a:pt x="2213" y="518"/>
                  </a:lnTo>
                  <a:lnTo>
                    <a:pt x="2152" y="481"/>
                  </a:lnTo>
                  <a:lnTo>
                    <a:pt x="2089" y="450"/>
                  </a:lnTo>
                  <a:lnTo>
                    <a:pt x="2021" y="423"/>
                  </a:lnTo>
                  <a:lnTo>
                    <a:pt x="1953" y="402"/>
                  </a:lnTo>
                  <a:lnTo>
                    <a:pt x="1881" y="386"/>
                  </a:lnTo>
                  <a:lnTo>
                    <a:pt x="1808" y="377"/>
                  </a:lnTo>
                  <a:lnTo>
                    <a:pt x="1733" y="374"/>
                  </a:lnTo>
                  <a:close/>
                  <a:moveTo>
                    <a:pt x="1942" y="149"/>
                  </a:moveTo>
                  <a:lnTo>
                    <a:pt x="1917" y="152"/>
                  </a:lnTo>
                  <a:lnTo>
                    <a:pt x="1894" y="159"/>
                  </a:lnTo>
                  <a:lnTo>
                    <a:pt x="1873" y="172"/>
                  </a:lnTo>
                  <a:lnTo>
                    <a:pt x="1855" y="188"/>
                  </a:lnTo>
                  <a:lnTo>
                    <a:pt x="1840" y="207"/>
                  </a:lnTo>
                  <a:lnTo>
                    <a:pt x="1830" y="229"/>
                  </a:lnTo>
                  <a:lnTo>
                    <a:pt x="1900" y="238"/>
                  </a:lnTo>
                  <a:lnTo>
                    <a:pt x="1970" y="252"/>
                  </a:lnTo>
                  <a:lnTo>
                    <a:pt x="2037" y="271"/>
                  </a:lnTo>
                  <a:lnTo>
                    <a:pt x="2102" y="294"/>
                  </a:lnTo>
                  <a:lnTo>
                    <a:pt x="2165" y="320"/>
                  </a:lnTo>
                  <a:lnTo>
                    <a:pt x="2227" y="352"/>
                  </a:lnTo>
                  <a:lnTo>
                    <a:pt x="2284" y="386"/>
                  </a:lnTo>
                  <a:lnTo>
                    <a:pt x="3196" y="386"/>
                  </a:lnTo>
                  <a:lnTo>
                    <a:pt x="3223" y="383"/>
                  </a:lnTo>
                  <a:lnTo>
                    <a:pt x="3249" y="375"/>
                  </a:lnTo>
                  <a:lnTo>
                    <a:pt x="3271" y="360"/>
                  </a:lnTo>
                  <a:lnTo>
                    <a:pt x="3289" y="342"/>
                  </a:lnTo>
                  <a:lnTo>
                    <a:pt x="3303" y="320"/>
                  </a:lnTo>
                  <a:lnTo>
                    <a:pt x="3312" y="295"/>
                  </a:lnTo>
                  <a:lnTo>
                    <a:pt x="3315" y="268"/>
                  </a:lnTo>
                  <a:lnTo>
                    <a:pt x="3312" y="240"/>
                  </a:lnTo>
                  <a:lnTo>
                    <a:pt x="3303" y="216"/>
                  </a:lnTo>
                  <a:lnTo>
                    <a:pt x="3289" y="194"/>
                  </a:lnTo>
                  <a:lnTo>
                    <a:pt x="3271" y="175"/>
                  </a:lnTo>
                  <a:lnTo>
                    <a:pt x="3249" y="161"/>
                  </a:lnTo>
                  <a:lnTo>
                    <a:pt x="3223" y="152"/>
                  </a:lnTo>
                  <a:lnTo>
                    <a:pt x="3196" y="149"/>
                  </a:lnTo>
                  <a:lnTo>
                    <a:pt x="1942" y="149"/>
                  </a:lnTo>
                  <a:close/>
                  <a:moveTo>
                    <a:pt x="1942" y="0"/>
                  </a:moveTo>
                  <a:lnTo>
                    <a:pt x="3196" y="0"/>
                  </a:lnTo>
                  <a:lnTo>
                    <a:pt x="3236" y="3"/>
                  </a:lnTo>
                  <a:lnTo>
                    <a:pt x="3274" y="11"/>
                  </a:lnTo>
                  <a:lnTo>
                    <a:pt x="3309" y="25"/>
                  </a:lnTo>
                  <a:lnTo>
                    <a:pt x="3342" y="43"/>
                  </a:lnTo>
                  <a:lnTo>
                    <a:pt x="3372" y="66"/>
                  </a:lnTo>
                  <a:lnTo>
                    <a:pt x="3398" y="92"/>
                  </a:lnTo>
                  <a:lnTo>
                    <a:pt x="3421" y="123"/>
                  </a:lnTo>
                  <a:lnTo>
                    <a:pt x="3439" y="155"/>
                  </a:lnTo>
                  <a:lnTo>
                    <a:pt x="3453" y="191"/>
                  </a:lnTo>
                  <a:lnTo>
                    <a:pt x="3461" y="229"/>
                  </a:lnTo>
                  <a:lnTo>
                    <a:pt x="3465" y="268"/>
                  </a:lnTo>
                  <a:lnTo>
                    <a:pt x="3462" y="305"/>
                  </a:lnTo>
                  <a:lnTo>
                    <a:pt x="3454" y="341"/>
                  </a:lnTo>
                  <a:lnTo>
                    <a:pt x="3442" y="375"/>
                  </a:lnTo>
                  <a:lnTo>
                    <a:pt x="3426" y="406"/>
                  </a:lnTo>
                  <a:lnTo>
                    <a:pt x="3406" y="436"/>
                  </a:lnTo>
                  <a:lnTo>
                    <a:pt x="3381" y="461"/>
                  </a:lnTo>
                  <a:lnTo>
                    <a:pt x="3406" y="487"/>
                  </a:lnTo>
                  <a:lnTo>
                    <a:pt x="3426" y="517"/>
                  </a:lnTo>
                  <a:lnTo>
                    <a:pt x="3442" y="548"/>
                  </a:lnTo>
                  <a:lnTo>
                    <a:pt x="3454" y="582"/>
                  </a:lnTo>
                  <a:lnTo>
                    <a:pt x="3462" y="618"/>
                  </a:lnTo>
                  <a:lnTo>
                    <a:pt x="3465" y="655"/>
                  </a:lnTo>
                  <a:lnTo>
                    <a:pt x="3462" y="692"/>
                  </a:lnTo>
                  <a:lnTo>
                    <a:pt x="3454" y="728"/>
                  </a:lnTo>
                  <a:lnTo>
                    <a:pt x="3442" y="762"/>
                  </a:lnTo>
                  <a:lnTo>
                    <a:pt x="3426" y="793"/>
                  </a:lnTo>
                  <a:lnTo>
                    <a:pt x="3406" y="823"/>
                  </a:lnTo>
                  <a:lnTo>
                    <a:pt x="3381" y="848"/>
                  </a:lnTo>
                  <a:lnTo>
                    <a:pt x="3406" y="874"/>
                  </a:lnTo>
                  <a:lnTo>
                    <a:pt x="3426" y="904"/>
                  </a:lnTo>
                  <a:lnTo>
                    <a:pt x="3442" y="935"/>
                  </a:lnTo>
                  <a:lnTo>
                    <a:pt x="3454" y="969"/>
                  </a:lnTo>
                  <a:lnTo>
                    <a:pt x="3462" y="1005"/>
                  </a:lnTo>
                  <a:lnTo>
                    <a:pt x="3465" y="1041"/>
                  </a:lnTo>
                  <a:lnTo>
                    <a:pt x="3462" y="1079"/>
                  </a:lnTo>
                  <a:lnTo>
                    <a:pt x="3454" y="1115"/>
                  </a:lnTo>
                  <a:lnTo>
                    <a:pt x="3442" y="1149"/>
                  </a:lnTo>
                  <a:lnTo>
                    <a:pt x="3426" y="1180"/>
                  </a:lnTo>
                  <a:lnTo>
                    <a:pt x="3406" y="1210"/>
                  </a:lnTo>
                  <a:lnTo>
                    <a:pt x="3381" y="1235"/>
                  </a:lnTo>
                  <a:lnTo>
                    <a:pt x="3406" y="1261"/>
                  </a:lnTo>
                  <a:lnTo>
                    <a:pt x="3426" y="1291"/>
                  </a:lnTo>
                  <a:lnTo>
                    <a:pt x="3442" y="1322"/>
                  </a:lnTo>
                  <a:lnTo>
                    <a:pt x="3454" y="1356"/>
                  </a:lnTo>
                  <a:lnTo>
                    <a:pt x="3462" y="1392"/>
                  </a:lnTo>
                  <a:lnTo>
                    <a:pt x="3465" y="1428"/>
                  </a:lnTo>
                  <a:lnTo>
                    <a:pt x="3461" y="1468"/>
                  </a:lnTo>
                  <a:lnTo>
                    <a:pt x="3453" y="1506"/>
                  </a:lnTo>
                  <a:lnTo>
                    <a:pt x="3439" y="1542"/>
                  </a:lnTo>
                  <a:lnTo>
                    <a:pt x="3421" y="1574"/>
                  </a:lnTo>
                  <a:lnTo>
                    <a:pt x="3398" y="1605"/>
                  </a:lnTo>
                  <a:lnTo>
                    <a:pt x="3372" y="1631"/>
                  </a:lnTo>
                  <a:lnTo>
                    <a:pt x="3342" y="1653"/>
                  </a:lnTo>
                  <a:lnTo>
                    <a:pt x="3309" y="1672"/>
                  </a:lnTo>
                  <a:lnTo>
                    <a:pt x="3274" y="1686"/>
                  </a:lnTo>
                  <a:lnTo>
                    <a:pt x="3236" y="1694"/>
                  </a:lnTo>
                  <a:lnTo>
                    <a:pt x="3196" y="1696"/>
                  </a:lnTo>
                  <a:lnTo>
                    <a:pt x="2650" y="1696"/>
                  </a:lnTo>
                  <a:lnTo>
                    <a:pt x="2613" y="1765"/>
                  </a:lnTo>
                  <a:lnTo>
                    <a:pt x="2572" y="1829"/>
                  </a:lnTo>
                  <a:lnTo>
                    <a:pt x="2525" y="1890"/>
                  </a:lnTo>
                  <a:lnTo>
                    <a:pt x="2476" y="1947"/>
                  </a:lnTo>
                  <a:lnTo>
                    <a:pt x="2421" y="2000"/>
                  </a:lnTo>
                  <a:lnTo>
                    <a:pt x="2362" y="2050"/>
                  </a:lnTo>
                  <a:lnTo>
                    <a:pt x="2301" y="2095"/>
                  </a:lnTo>
                  <a:lnTo>
                    <a:pt x="2236" y="2135"/>
                  </a:lnTo>
                  <a:lnTo>
                    <a:pt x="2168" y="2171"/>
                  </a:lnTo>
                  <a:lnTo>
                    <a:pt x="2096" y="2201"/>
                  </a:lnTo>
                  <a:lnTo>
                    <a:pt x="2022" y="2225"/>
                  </a:lnTo>
                  <a:lnTo>
                    <a:pt x="1946" y="2245"/>
                  </a:lnTo>
                  <a:lnTo>
                    <a:pt x="1868" y="2259"/>
                  </a:lnTo>
                  <a:lnTo>
                    <a:pt x="1788" y="2266"/>
                  </a:lnTo>
                  <a:lnTo>
                    <a:pt x="1779" y="2303"/>
                  </a:lnTo>
                  <a:lnTo>
                    <a:pt x="1765" y="2339"/>
                  </a:lnTo>
                  <a:lnTo>
                    <a:pt x="1746" y="2371"/>
                  </a:lnTo>
                  <a:lnTo>
                    <a:pt x="1724" y="2401"/>
                  </a:lnTo>
                  <a:lnTo>
                    <a:pt x="1698" y="2427"/>
                  </a:lnTo>
                  <a:lnTo>
                    <a:pt x="1668" y="2449"/>
                  </a:lnTo>
                  <a:lnTo>
                    <a:pt x="1635" y="2467"/>
                  </a:lnTo>
                  <a:lnTo>
                    <a:pt x="1599" y="2481"/>
                  </a:lnTo>
                  <a:lnTo>
                    <a:pt x="1562" y="2489"/>
                  </a:lnTo>
                  <a:lnTo>
                    <a:pt x="1522" y="2492"/>
                  </a:lnTo>
                  <a:lnTo>
                    <a:pt x="268" y="2492"/>
                  </a:lnTo>
                  <a:lnTo>
                    <a:pt x="228" y="2489"/>
                  </a:lnTo>
                  <a:lnTo>
                    <a:pt x="191" y="2481"/>
                  </a:lnTo>
                  <a:lnTo>
                    <a:pt x="156" y="2467"/>
                  </a:lnTo>
                  <a:lnTo>
                    <a:pt x="122" y="2449"/>
                  </a:lnTo>
                  <a:lnTo>
                    <a:pt x="93" y="2426"/>
                  </a:lnTo>
                  <a:lnTo>
                    <a:pt x="66" y="2400"/>
                  </a:lnTo>
                  <a:lnTo>
                    <a:pt x="43" y="2370"/>
                  </a:lnTo>
                  <a:lnTo>
                    <a:pt x="25" y="2337"/>
                  </a:lnTo>
                  <a:lnTo>
                    <a:pt x="12" y="2301"/>
                  </a:lnTo>
                  <a:lnTo>
                    <a:pt x="3" y="2263"/>
                  </a:lnTo>
                  <a:lnTo>
                    <a:pt x="0" y="2224"/>
                  </a:lnTo>
                  <a:lnTo>
                    <a:pt x="2" y="2186"/>
                  </a:lnTo>
                  <a:lnTo>
                    <a:pt x="11" y="2151"/>
                  </a:lnTo>
                  <a:lnTo>
                    <a:pt x="22" y="2117"/>
                  </a:lnTo>
                  <a:lnTo>
                    <a:pt x="39" y="2085"/>
                  </a:lnTo>
                  <a:lnTo>
                    <a:pt x="59" y="2057"/>
                  </a:lnTo>
                  <a:lnTo>
                    <a:pt x="83" y="2031"/>
                  </a:lnTo>
                  <a:lnTo>
                    <a:pt x="59" y="2004"/>
                  </a:lnTo>
                  <a:lnTo>
                    <a:pt x="39" y="1976"/>
                  </a:lnTo>
                  <a:lnTo>
                    <a:pt x="22" y="1944"/>
                  </a:lnTo>
                  <a:lnTo>
                    <a:pt x="11" y="1910"/>
                  </a:lnTo>
                  <a:lnTo>
                    <a:pt x="2" y="1874"/>
                  </a:lnTo>
                  <a:lnTo>
                    <a:pt x="0" y="1837"/>
                  </a:lnTo>
                  <a:lnTo>
                    <a:pt x="2" y="1799"/>
                  </a:lnTo>
                  <a:lnTo>
                    <a:pt x="11" y="1764"/>
                  </a:lnTo>
                  <a:lnTo>
                    <a:pt x="22" y="1730"/>
                  </a:lnTo>
                  <a:lnTo>
                    <a:pt x="39" y="1698"/>
                  </a:lnTo>
                  <a:lnTo>
                    <a:pt x="59" y="1670"/>
                  </a:lnTo>
                  <a:lnTo>
                    <a:pt x="83" y="1644"/>
                  </a:lnTo>
                  <a:lnTo>
                    <a:pt x="59" y="1618"/>
                  </a:lnTo>
                  <a:lnTo>
                    <a:pt x="39" y="1589"/>
                  </a:lnTo>
                  <a:lnTo>
                    <a:pt x="22" y="1558"/>
                  </a:lnTo>
                  <a:lnTo>
                    <a:pt x="11" y="1523"/>
                  </a:lnTo>
                  <a:lnTo>
                    <a:pt x="2" y="1487"/>
                  </a:lnTo>
                  <a:lnTo>
                    <a:pt x="0" y="1450"/>
                  </a:lnTo>
                  <a:lnTo>
                    <a:pt x="2" y="1413"/>
                  </a:lnTo>
                  <a:lnTo>
                    <a:pt x="11" y="1377"/>
                  </a:lnTo>
                  <a:lnTo>
                    <a:pt x="22" y="1343"/>
                  </a:lnTo>
                  <a:lnTo>
                    <a:pt x="39" y="1312"/>
                  </a:lnTo>
                  <a:lnTo>
                    <a:pt x="59" y="1283"/>
                  </a:lnTo>
                  <a:lnTo>
                    <a:pt x="83" y="1257"/>
                  </a:lnTo>
                  <a:lnTo>
                    <a:pt x="59" y="1231"/>
                  </a:lnTo>
                  <a:lnTo>
                    <a:pt x="39" y="1202"/>
                  </a:lnTo>
                  <a:lnTo>
                    <a:pt x="22" y="1171"/>
                  </a:lnTo>
                  <a:lnTo>
                    <a:pt x="11" y="1136"/>
                  </a:lnTo>
                  <a:lnTo>
                    <a:pt x="2" y="1100"/>
                  </a:lnTo>
                  <a:lnTo>
                    <a:pt x="0" y="1063"/>
                  </a:lnTo>
                  <a:lnTo>
                    <a:pt x="3" y="1024"/>
                  </a:lnTo>
                  <a:lnTo>
                    <a:pt x="12" y="986"/>
                  </a:lnTo>
                  <a:lnTo>
                    <a:pt x="25" y="950"/>
                  </a:lnTo>
                  <a:lnTo>
                    <a:pt x="43" y="917"/>
                  </a:lnTo>
                  <a:lnTo>
                    <a:pt x="66" y="888"/>
                  </a:lnTo>
                  <a:lnTo>
                    <a:pt x="93" y="861"/>
                  </a:lnTo>
                  <a:lnTo>
                    <a:pt x="122" y="839"/>
                  </a:lnTo>
                  <a:lnTo>
                    <a:pt x="156" y="821"/>
                  </a:lnTo>
                  <a:lnTo>
                    <a:pt x="191" y="807"/>
                  </a:lnTo>
                  <a:lnTo>
                    <a:pt x="228" y="799"/>
                  </a:lnTo>
                  <a:lnTo>
                    <a:pt x="268" y="795"/>
                  </a:lnTo>
                  <a:lnTo>
                    <a:pt x="815" y="795"/>
                  </a:lnTo>
                  <a:lnTo>
                    <a:pt x="852" y="728"/>
                  </a:lnTo>
                  <a:lnTo>
                    <a:pt x="893" y="663"/>
                  </a:lnTo>
                  <a:lnTo>
                    <a:pt x="939" y="602"/>
                  </a:lnTo>
                  <a:lnTo>
                    <a:pt x="990" y="545"/>
                  </a:lnTo>
                  <a:lnTo>
                    <a:pt x="1043" y="492"/>
                  </a:lnTo>
                  <a:lnTo>
                    <a:pt x="1102" y="442"/>
                  </a:lnTo>
                  <a:lnTo>
                    <a:pt x="1163" y="397"/>
                  </a:lnTo>
                  <a:lnTo>
                    <a:pt x="1229" y="357"/>
                  </a:lnTo>
                  <a:lnTo>
                    <a:pt x="1297" y="321"/>
                  </a:lnTo>
                  <a:lnTo>
                    <a:pt x="1369" y="291"/>
                  </a:lnTo>
                  <a:lnTo>
                    <a:pt x="1442" y="267"/>
                  </a:lnTo>
                  <a:lnTo>
                    <a:pt x="1518" y="247"/>
                  </a:lnTo>
                  <a:lnTo>
                    <a:pt x="1597" y="233"/>
                  </a:lnTo>
                  <a:lnTo>
                    <a:pt x="1677" y="226"/>
                  </a:lnTo>
                  <a:lnTo>
                    <a:pt x="1685" y="189"/>
                  </a:lnTo>
                  <a:lnTo>
                    <a:pt x="1700" y="153"/>
                  </a:lnTo>
                  <a:lnTo>
                    <a:pt x="1718" y="120"/>
                  </a:lnTo>
                  <a:lnTo>
                    <a:pt x="1740" y="91"/>
                  </a:lnTo>
                  <a:lnTo>
                    <a:pt x="1768" y="65"/>
                  </a:lnTo>
                  <a:lnTo>
                    <a:pt x="1797" y="43"/>
                  </a:lnTo>
                  <a:lnTo>
                    <a:pt x="1830" y="25"/>
                  </a:lnTo>
                  <a:lnTo>
                    <a:pt x="1865" y="11"/>
                  </a:lnTo>
                  <a:lnTo>
                    <a:pt x="1902" y="3"/>
                  </a:lnTo>
                  <a:lnTo>
                    <a:pt x="19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8" name="Freeform 36"/>
            <p:cNvSpPr>
              <a:spLocks noEditPoints="1"/>
            </p:cNvSpPr>
            <p:nvPr/>
          </p:nvSpPr>
          <p:spPr bwMode="auto">
            <a:xfrm>
              <a:off x="3691" y="3862"/>
              <a:ext cx="165" cy="165"/>
            </a:xfrm>
            <a:custGeom>
              <a:avLst/>
              <a:gdLst>
                <a:gd name="T0" fmla="*/ 626 w 1490"/>
                <a:gd name="T1" fmla="*/ 161 h 1488"/>
                <a:gd name="T2" fmla="*/ 462 w 1490"/>
                <a:gd name="T3" fmla="*/ 221 h 1488"/>
                <a:gd name="T4" fmla="*/ 325 w 1490"/>
                <a:gd name="T5" fmla="*/ 324 h 1488"/>
                <a:gd name="T6" fmla="*/ 222 w 1490"/>
                <a:gd name="T7" fmla="*/ 461 h 1488"/>
                <a:gd name="T8" fmla="*/ 162 w 1490"/>
                <a:gd name="T9" fmla="*/ 625 h 1488"/>
                <a:gd name="T10" fmla="*/ 153 w 1490"/>
                <a:gd name="T11" fmla="*/ 804 h 1488"/>
                <a:gd name="T12" fmla="*/ 196 w 1490"/>
                <a:gd name="T13" fmla="*/ 976 h 1488"/>
                <a:gd name="T14" fmla="*/ 286 w 1490"/>
                <a:gd name="T15" fmla="*/ 1122 h 1488"/>
                <a:gd name="T16" fmla="*/ 412 w 1490"/>
                <a:gd name="T17" fmla="*/ 1237 h 1488"/>
                <a:gd name="T18" fmla="*/ 568 w 1490"/>
                <a:gd name="T19" fmla="*/ 1312 h 1488"/>
                <a:gd name="T20" fmla="*/ 746 w 1490"/>
                <a:gd name="T21" fmla="*/ 1338 h 1488"/>
                <a:gd name="T22" fmla="*/ 923 w 1490"/>
                <a:gd name="T23" fmla="*/ 1312 h 1488"/>
                <a:gd name="T24" fmla="*/ 1078 w 1490"/>
                <a:gd name="T25" fmla="*/ 1237 h 1488"/>
                <a:gd name="T26" fmla="*/ 1205 w 1490"/>
                <a:gd name="T27" fmla="*/ 1122 h 1488"/>
                <a:gd name="T28" fmla="*/ 1294 w 1490"/>
                <a:gd name="T29" fmla="*/ 976 h 1488"/>
                <a:gd name="T30" fmla="*/ 1337 w 1490"/>
                <a:gd name="T31" fmla="*/ 804 h 1488"/>
                <a:gd name="T32" fmla="*/ 1329 w 1490"/>
                <a:gd name="T33" fmla="*/ 625 h 1488"/>
                <a:gd name="T34" fmla="*/ 1269 w 1490"/>
                <a:gd name="T35" fmla="*/ 461 h 1488"/>
                <a:gd name="T36" fmla="*/ 1166 w 1490"/>
                <a:gd name="T37" fmla="*/ 324 h 1488"/>
                <a:gd name="T38" fmla="*/ 1029 w 1490"/>
                <a:gd name="T39" fmla="*/ 221 h 1488"/>
                <a:gd name="T40" fmla="*/ 865 w 1490"/>
                <a:gd name="T41" fmla="*/ 161 h 1488"/>
                <a:gd name="T42" fmla="*/ 746 w 1490"/>
                <a:gd name="T43" fmla="*/ 0 h 1488"/>
                <a:gd name="T44" fmla="*/ 944 w 1490"/>
                <a:gd name="T45" fmla="*/ 26 h 1488"/>
                <a:gd name="T46" fmla="*/ 1122 w 1490"/>
                <a:gd name="T47" fmla="*/ 101 h 1488"/>
                <a:gd name="T48" fmla="*/ 1272 w 1490"/>
                <a:gd name="T49" fmla="*/ 218 h 1488"/>
                <a:gd name="T50" fmla="*/ 1389 w 1490"/>
                <a:gd name="T51" fmla="*/ 369 h 1488"/>
                <a:gd name="T52" fmla="*/ 1464 w 1490"/>
                <a:gd name="T53" fmla="*/ 547 h 1488"/>
                <a:gd name="T54" fmla="*/ 1490 w 1490"/>
                <a:gd name="T55" fmla="*/ 744 h 1488"/>
                <a:gd name="T56" fmla="*/ 1464 w 1490"/>
                <a:gd name="T57" fmla="*/ 942 h 1488"/>
                <a:gd name="T58" fmla="*/ 1389 w 1490"/>
                <a:gd name="T59" fmla="*/ 1120 h 1488"/>
                <a:gd name="T60" fmla="*/ 1272 w 1490"/>
                <a:gd name="T61" fmla="*/ 1270 h 1488"/>
                <a:gd name="T62" fmla="*/ 1122 w 1490"/>
                <a:gd name="T63" fmla="*/ 1387 h 1488"/>
                <a:gd name="T64" fmla="*/ 944 w 1490"/>
                <a:gd name="T65" fmla="*/ 1461 h 1488"/>
                <a:gd name="T66" fmla="*/ 746 w 1490"/>
                <a:gd name="T67" fmla="*/ 1488 h 1488"/>
                <a:gd name="T68" fmla="*/ 548 w 1490"/>
                <a:gd name="T69" fmla="*/ 1461 h 1488"/>
                <a:gd name="T70" fmla="*/ 370 w 1490"/>
                <a:gd name="T71" fmla="*/ 1387 h 1488"/>
                <a:gd name="T72" fmla="*/ 218 w 1490"/>
                <a:gd name="T73" fmla="*/ 1270 h 1488"/>
                <a:gd name="T74" fmla="*/ 102 w 1490"/>
                <a:gd name="T75" fmla="*/ 1120 h 1488"/>
                <a:gd name="T76" fmla="*/ 27 w 1490"/>
                <a:gd name="T77" fmla="*/ 942 h 1488"/>
                <a:gd name="T78" fmla="*/ 0 w 1490"/>
                <a:gd name="T79" fmla="*/ 744 h 1488"/>
                <a:gd name="T80" fmla="*/ 27 w 1490"/>
                <a:gd name="T81" fmla="*/ 547 h 1488"/>
                <a:gd name="T82" fmla="*/ 102 w 1490"/>
                <a:gd name="T83" fmla="*/ 369 h 1488"/>
                <a:gd name="T84" fmla="*/ 218 w 1490"/>
                <a:gd name="T85" fmla="*/ 218 h 1488"/>
                <a:gd name="T86" fmla="*/ 370 w 1490"/>
                <a:gd name="T87" fmla="*/ 101 h 1488"/>
                <a:gd name="T88" fmla="*/ 548 w 1490"/>
                <a:gd name="T89" fmla="*/ 26 h 1488"/>
                <a:gd name="T90" fmla="*/ 746 w 1490"/>
                <a:gd name="T91" fmla="*/ 0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0" h="1488">
                  <a:moveTo>
                    <a:pt x="746" y="149"/>
                  </a:moveTo>
                  <a:lnTo>
                    <a:pt x="685" y="153"/>
                  </a:lnTo>
                  <a:lnTo>
                    <a:pt x="626" y="161"/>
                  </a:lnTo>
                  <a:lnTo>
                    <a:pt x="568" y="176"/>
                  </a:lnTo>
                  <a:lnTo>
                    <a:pt x="514" y="196"/>
                  </a:lnTo>
                  <a:lnTo>
                    <a:pt x="462" y="221"/>
                  </a:lnTo>
                  <a:lnTo>
                    <a:pt x="412" y="250"/>
                  </a:lnTo>
                  <a:lnTo>
                    <a:pt x="367" y="285"/>
                  </a:lnTo>
                  <a:lnTo>
                    <a:pt x="325" y="324"/>
                  </a:lnTo>
                  <a:lnTo>
                    <a:pt x="286" y="366"/>
                  </a:lnTo>
                  <a:lnTo>
                    <a:pt x="251" y="411"/>
                  </a:lnTo>
                  <a:lnTo>
                    <a:pt x="222" y="461"/>
                  </a:lnTo>
                  <a:lnTo>
                    <a:pt x="196" y="513"/>
                  </a:lnTo>
                  <a:lnTo>
                    <a:pt x="176" y="567"/>
                  </a:lnTo>
                  <a:lnTo>
                    <a:pt x="162" y="625"/>
                  </a:lnTo>
                  <a:lnTo>
                    <a:pt x="153" y="683"/>
                  </a:lnTo>
                  <a:lnTo>
                    <a:pt x="150" y="744"/>
                  </a:lnTo>
                  <a:lnTo>
                    <a:pt x="153" y="804"/>
                  </a:lnTo>
                  <a:lnTo>
                    <a:pt x="162" y="863"/>
                  </a:lnTo>
                  <a:lnTo>
                    <a:pt x="176" y="921"/>
                  </a:lnTo>
                  <a:lnTo>
                    <a:pt x="196" y="976"/>
                  </a:lnTo>
                  <a:lnTo>
                    <a:pt x="222" y="1027"/>
                  </a:lnTo>
                  <a:lnTo>
                    <a:pt x="251" y="1077"/>
                  </a:lnTo>
                  <a:lnTo>
                    <a:pt x="286" y="1122"/>
                  </a:lnTo>
                  <a:lnTo>
                    <a:pt x="325" y="1164"/>
                  </a:lnTo>
                  <a:lnTo>
                    <a:pt x="367" y="1203"/>
                  </a:lnTo>
                  <a:lnTo>
                    <a:pt x="412" y="1237"/>
                  </a:lnTo>
                  <a:lnTo>
                    <a:pt x="462" y="1267"/>
                  </a:lnTo>
                  <a:lnTo>
                    <a:pt x="514" y="1292"/>
                  </a:lnTo>
                  <a:lnTo>
                    <a:pt x="568" y="1312"/>
                  </a:lnTo>
                  <a:lnTo>
                    <a:pt x="626" y="1327"/>
                  </a:lnTo>
                  <a:lnTo>
                    <a:pt x="685" y="1335"/>
                  </a:lnTo>
                  <a:lnTo>
                    <a:pt x="746" y="1338"/>
                  </a:lnTo>
                  <a:lnTo>
                    <a:pt x="806" y="1335"/>
                  </a:lnTo>
                  <a:lnTo>
                    <a:pt x="865" y="1327"/>
                  </a:lnTo>
                  <a:lnTo>
                    <a:pt x="923" y="1312"/>
                  </a:lnTo>
                  <a:lnTo>
                    <a:pt x="977" y="1292"/>
                  </a:lnTo>
                  <a:lnTo>
                    <a:pt x="1029" y="1267"/>
                  </a:lnTo>
                  <a:lnTo>
                    <a:pt x="1078" y="1237"/>
                  </a:lnTo>
                  <a:lnTo>
                    <a:pt x="1124" y="1203"/>
                  </a:lnTo>
                  <a:lnTo>
                    <a:pt x="1166" y="1164"/>
                  </a:lnTo>
                  <a:lnTo>
                    <a:pt x="1205" y="1122"/>
                  </a:lnTo>
                  <a:lnTo>
                    <a:pt x="1240" y="1077"/>
                  </a:lnTo>
                  <a:lnTo>
                    <a:pt x="1269" y="1027"/>
                  </a:lnTo>
                  <a:lnTo>
                    <a:pt x="1294" y="976"/>
                  </a:lnTo>
                  <a:lnTo>
                    <a:pt x="1314" y="921"/>
                  </a:lnTo>
                  <a:lnTo>
                    <a:pt x="1329" y="863"/>
                  </a:lnTo>
                  <a:lnTo>
                    <a:pt x="1337" y="804"/>
                  </a:lnTo>
                  <a:lnTo>
                    <a:pt x="1341" y="744"/>
                  </a:lnTo>
                  <a:lnTo>
                    <a:pt x="1337" y="683"/>
                  </a:lnTo>
                  <a:lnTo>
                    <a:pt x="1329" y="625"/>
                  </a:lnTo>
                  <a:lnTo>
                    <a:pt x="1314" y="567"/>
                  </a:lnTo>
                  <a:lnTo>
                    <a:pt x="1294" y="513"/>
                  </a:lnTo>
                  <a:lnTo>
                    <a:pt x="1269" y="461"/>
                  </a:lnTo>
                  <a:lnTo>
                    <a:pt x="1240" y="411"/>
                  </a:lnTo>
                  <a:lnTo>
                    <a:pt x="1205" y="366"/>
                  </a:lnTo>
                  <a:lnTo>
                    <a:pt x="1166" y="324"/>
                  </a:lnTo>
                  <a:lnTo>
                    <a:pt x="1124" y="285"/>
                  </a:lnTo>
                  <a:lnTo>
                    <a:pt x="1078" y="250"/>
                  </a:lnTo>
                  <a:lnTo>
                    <a:pt x="1029" y="221"/>
                  </a:lnTo>
                  <a:lnTo>
                    <a:pt x="977" y="196"/>
                  </a:lnTo>
                  <a:lnTo>
                    <a:pt x="923" y="176"/>
                  </a:lnTo>
                  <a:lnTo>
                    <a:pt x="865" y="161"/>
                  </a:lnTo>
                  <a:lnTo>
                    <a:pt x="806" y="153"/>
                  </a:lnTo>
                  <a:lnTo>
                    <a:pt x="746" y="149"/>
                  </a:lnTo>
                  <a:close/>
                  <a:moveTo>
                    <a:pt x="746" y="0"/>
                  </a:moveTo>
                  <a:lnTo>
                    <a:pt x="813" y="3"/>
                  </a:lnTo>
                  <a:lnTo>
                    <a:pt x="879" y="12"/>
                  </a:lnTo>
                  <a:lnTo>
                    <a:pt x="944" y="26"/>
                  </a:lnTo>
                  <a:lnTo>
                    <a:pt x="1005" y="46"/>
                  </a:lnTo>
                  <a:lnTo>
                    <a:pt x="1065" y="72"/>
                  </a:lnTo>
                  <a:lnTo>
                    <a:pt x="1122" y="101"/>
                  </a:lnTo>
                  <a:lnTo>
                    <a:pt x="1175" y="136"/>
                  </a:lnTo>
                  <a:lnTo>
                    <a:pt x="1225" y="175"/>
                  </a:lnTo>
                  <a:lnTo>
                    <a:pt x="1272" y="218"/>
                  </a:lnTo>
                  <a:lnTo>
                    <a:pt x="1315" y="265"/>
                  </a:lnTo>
                  <a:lnTo>
                    <a:pt x="1354" y="315"/>
                  </a:lnTo>
                  <a:lnTo>
                    <a:pt x="1389" y="369"/>
                  </a:lnTo>
                  <a:lnTo>
                    <a:pt x="1418" y="425"/>
                  </a:lnTo>
                  <a:lnTo>
                    <a:pt x="1444" y="485"/>
                  </a:lnTo>
                  <a:lnTo>
                    <a:pt x="1464" y="547"/>
                  </a:lnTo>
                  <a:lnTo>
                    <a:pt x="1478" y="610"/>
                  </a:lnTo>
                  <a:lnTo>
                    <a:pt x="1488" y="676"/>
                  </a:lnTo>
                  <a:lnTo>
                    <a:pt x="1490" y="744"/>
                  </a:lnTo>
                  <a:lnTo>
                    <a:pt x="1488" y="812"/>
                  </a:lnTo>
                  <a:lnTo>
                    <a:pt x="1478" y="878"/>
                  </a:lnTo>
                  <a:lnTo>
                    <a:pt x="1464" y="942"/>
                  </a:lnTo>
                  <a:lnTo>
                    <a:pt x="1444" y="1003"/>
                  </a:lnTo>
                  <a:lnTo>
                    <a:pt x="1418" y="1063"/>
                  </a:lnTo>
                  <a:lnTo>
                    <a:pt x="1389" y="1120"/>
                  </a:lnTo>
                  <a:lnTo>
                    <a:pt x="1354" y="1173"/>
                  </a:lnTo>
                  <a:lnTo>
                    <a:pt x="1315" y="1223"/>
                  </a:lnTo>
                  <a:lnTo>
                    <a:pt x="1272" y="1270"/>
                  </a:lnTo>
                  <a:lnTo>
                    <a:pt x="1225" y="1313"/>
                  </a:lnTo>
                  <a:lnTo>
                    <a:pt x="1175" y="1352"/>
                  </a:lnTo>
                  <a:lnTo>
                    <a:pt x="1122" y="1387"/>
                  </a:lnTo>
                  <a:lnTo>
                    <a:pt x="1065" y="1416"/>
                  </a:lnTo>
                  <a:lnTo>
                    <a:pt x="1005" y="1441"/>
                  </a:lnTo>
                  <a:lnTo>
                    <a:pt x="944" y="1461"/>
                  </a:lnTo>
                  <a:lnTo>
                    <a:pt x="879" y="1476"/>
                  </a:lnTo>
                  <a:lnTo>
                    <a:pt x="813" y="1486"/>
                  </a:lnTo>
                  <a:lnTo>
                    <a:pt x="746" y="1488"/>
                  </a:lnTo>
                  <a:lnTo>
                    <a:pt x="677" y="1486"/>
                  </a:lnTo>
                  <a:lnTo>
                    <a:pt x="611" y="1476"/>
                  </a:lnTo>
                  <a:lnTo>
                    <a:pt x="548" y="1461"/>
                  </a:lnTo>
                  <a:lnTo>
                    <a:pt x="486" y="1441"/>
                  </a:lnTo>
                  <a:lnTo>
                    <a:pt x="426" y="1416"/>
                  </a:lnTo>
                  <a:lnTo>
                    <a:pt x="370" y="1387"/>
                  </a:lnTo>
                  <a:lnTo>
                    <a:pt x="316" y="1352"/>
                  </a:lnTo>
                  <a:lnTo>
                    <a:pt x="266" y="1313"/>
                  </a:lnTo>
                  <a:lnTo>
                    <a:pt x="218" y="1270"/>
                  </a:lnTo>
                  <a:lnTo>
                    <a:pt x="175" y="1223"/>
                  </a:lnTo>
                  <a:lnTo>
                    <a:pt x="136" y="1173"/>
                  </a:lnTo>
                  <a:lnTo>
                    <a:pt x="102" y="1120"/>
                  </a:lnTo>
                  <a:lnTo>
                    <a:pt x="72" y="1063"/>
                  </a:lnTo>
                  <a:lnTo>
                    <a:pt x="47" y="1003"/>
                  </a:lnTo>
                  <a:lnTo>
                    <a:pt x="27" y="942"/>
                  </a:lnTo>
                  <a:lnTo>
                    <a:pt x="12" y="878"/>
                  </a:lnTo>
                  <a:lnTo>
                    <a:pt x="4" y="812"/>
                  </a:lnTo>
                  <a:lnTo>
                    <a:pt x="0" y="744"/>
                  </a:lnTo>
                  <a:lnTo>
                    <a:pt x="4" y="676"/>
                  </a:lnTo>
                  <a:lnTo>
                    <a:pt x="12" y="610"/>
                  </a:lnTo>
                  <a:lnTo>
                    <a:pt x="27" y="547"/>
                  </a:lnTo>
                  <a:lnTo>
                    <a:pt x="47" y="485"/>
                  </a:lnTo>
                  <a:lnTo>
                    <a:pt x="72" y="425"/>
                  </a:lnTo>
                  <a:lnTo>
                    <a:pt x="102" y="369"/>
                  </a:lnTo>
                  <a:lnTo>
                    <a:pt x="136" y="315"/>
                  </a:lnTo>
                  <a:lnTo>
                    <a:pt x="175" y="265"/>
                  </a:lnTo>
                  <a:lnTo>
                    <a:pt x="218" y="218"/>
                  </a:lnTo>
                  <a:lnTo>
                    <a:pt x="266" y="175"/>
                  </a:lnTo>
                  <a:lnTo>
                    <a:pt x="316" y="136"/>
                  </a:lnTo>
                  <a:lnTo>
                    <a:pt x="370" y="101"/>
                  </a:lnTo>
                  <a:lnTo>
                    <a:pt x="426" y="72"/>
                  </a:lnTo>
                  <a:lnTo>
                    <a:pt x="486" y="46"/>
                  </a:lnTo>
                  <a:lnTo>
                    <a:pt x="548" y="26"/>
                  </a:lnTo>
                  <a:lnTo>
                    <a:pt x="611" y="12"/>
                  </a:lnTo>
                  <a:lnTo>
                    <a:pt x="677" y="3"/>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9" name="Freeform 37"/>
            <p:cNvSpPr>
              <a:spLocks noEditPoints="1"/>
            </p:cNvSpPr>
            <p:nvPr/>
          </p:nvSpPr>
          <p:spPr bwMode="auto">
            <a:xfrm>
              <a:off x="3742" y="3892"/>
              <a:ext cx="63" cy="105"/>
            </a:xfrm>
            <a:custGeom>
              <a:avLst/>
              <a:gdLst>
                <a:gd name="T0" fmla="*/ 374 w 561"/>
                <a:gd name="T1" fmla="*/ 681 h 945"/>
                <a:gd name="T2" fmla="*/ 408 w 561"/>
                <a:gd name="T3" fmla="*/ 641 h 945"/>
                <a:gd name="T4" fmla="*/ 401 w 561"/>
                <a:gd name="T5" fmla="*/ 599 h 945"/>
                <a:gd name="T6" fmla="*/ 356 w 561"/>
                <a:gd name="T7" fmla="*/ 563 h 945"/>
                <a:gd name="T8" fmla="*/ 171 w 561"/>
                <a:gd name="T9" fmla="*/ 278 h 945"/>
                <a:gd name="T10" fmla="*/ 149 w 561"/>
                <a:gd name="T11" fmla="*/ 319 h 945"/>
                <a:gd name="T12" fmla="*/ 171 w 561"/>
                <a:gd name="T13" fmla="*/ 361 h 945"/>
                <a:gd name="T14" fmla="*/ 205 w 561"/>
                <a:gd name="T15" fmla="*/ 255 h 945"/>
                <a:gd name="T16" fmla="*/ 318 w 561"/>
                <a:gd name="T17" fmla="*/ 11 h 945"/>
                <a:gd name="T18" fmla="*/ 352 w 561"/>
                <a:gd name="T19" fmla="*/ 55 h 945"/>
                <a:gd name="T20" fmla="*/ 393 w 561"/>
                <a:gd name="T21" fmla="*/ 110 h 945"/>
                <a:gd name="T22" fmla="*/ 490 w 561"/>
                <a:gd name="T23" fmla="*/ 166 h 945"/>
                <a:gd name="T24" fmla="*/ 548 w 561"/>
                <a:gd name="T25" fmla="*/ 252 h 945"/>
                <a:gd name="T26" fmla="*/ 558 w 561"/>
                <a:gd name="T27" fmla="*/ 339 h 945"/>
                <a:gd name="T28" fmla="*/ 523 w 561"/>
                <a:gd name="T29" fmla="*/ 384 h 945"/>
                <a:gd name="T30" fmla="*/ 466 w 561"/>
                <a:gd name="T31" fmla="*/ 391 h 945"/>
                <a:gd name="T32" fmla="*/ 421 w 561"/>
                <a:gd name="T33" fmla="*/ 357 h 945"/>
                <a:gd name="T34" fmla="*/ 408 w 561"/>
                <a:gd name="T35" fmla="*/ 305 h 945"/>
                <a:gd name="T36" fmla="*/ 374 w 561"/>
                <a:gd name="T37" fmla="*/ 265 h 945"/>
                <a:gd name="T38" fmla="*/ 393 w 561"/>
                <a:gd name="T39" fmla="*/ 417 h 945"/>
                <a:gd name="T40" fmla="*/ 490 w 561"/>
                <a:gd name="T41" fmla="*/ 473 h 945"/>
                <a:gd name="T42" fmla="*/ 548 w 561"/>
                <a:gd name="T43" fmla="*/ 559 h 945"/>
                <a:gd name="T44" fmla="*/ 558 w 561"/>
                <a:gd name="T45" fmla="*/ 662 h 945"/>
                <a:gd name="T46" fmla="*/ 514 w 561"/>
                <a:gd name="T47" fmla="*/ 754 h 945"/>
                <a:gd name="T48" fmla="*/ 429 w 561"/>
                <a:gd name="T49" fmla="*/ 821 h 945"/>
                <a:gd name="T50" fmla="*/ 356 w 561"/>
                <a:gd name="T51" fmla="*/ 871 h 945"/>
                <a:gd name="T52" fmla="*/ 333 w 561"/>
                <a:gd name="T53" fmla="*/ 923 h 945"/>
                <a:gd name="T54" fmla="*/ 281 w 561"/>
                <a:gd name="T55" fmla="*/ 945 h 945"/>
                <a:gd name="T56" fmla="*/ 227 w 561"/>
                <a:gd name="T57" fmla="*/ 923 h 945"/>
                <a:gd name="T58" fmla="*/ 205 w 561"/>
                <a:gd name="T59" fmla="*/ 871 h 945"/>
                <a:gd name="T60" fmla="*/ 131 w 561"/>
                <a:gd name="T61" fmla="*/ 821 h 945"/>
                <a:gd name="T62" fmla="*/ 46 w 561"/>
                <a:gd name="T63" fmla="*/ 754 h 945"/>
                <a:gd name="T64" fmla="*/ 3 w 561"/>
                <a:gd name="T65" fmla="*/ 662 h 945"/>
                <a:gd name="T66" fmla="*/ 10 w 561"/>
                <a:gd name="T67" fmla="*/ 589 h 945"/>
                <a:gd name="T68" fmla="*/ 56 w 561"/>
                <a:gd name="T69" fmla="*/ 554 h 945"/>
                <a:gd name="T70" fmla="*/ 112 w 561"/>
                <a:gd name="T71" fmla="*/ 563 h 945"/>
                <a:gd name="T72" fmla="*/ 147 w 561"/>
                <a:gd name="T73" fmla="*/ 607 h 945"/>
                <a:gd name="T74" fmla="*/ 160 w 561"/>
                <a:gd name="T75" fmla="*/ 655 h 945"/>
                <a:gd name="T76" fmla="*/ 205 w 561"/>
                <a:gd name="T77" fmla="*/ 691 h 945"/>
                <a:gd name="T78" fmla="*/ 131 w 561"/>
                <a:gd name="T79" fmla="*/ 513 h 945"/>
                <a:gd name="T80" fmla="*/ 46 w 561"/>
                <a:gd name="T81" fmla="*/ 446 h 945"/>
                <a:gd name="T82" fmla="*/ 3 w 561"/>
                <a:gd name="T83" fmla="*/ 354 h 945"/>
                <a:gd name="T84" fmla="*/ 12 w 561"/>
                <a:gd name="T85" fmla="*/ 252 h 945"/>
                <a:gd name="T86" fmla="*/ 70 w 561"/>
                <a:gd name="T87" fmla="*/ 166 h 945"/>
                <a:gd name="T88" fmla="*/ 167 w 561"/>
                <a:gd name="T89" fmla="*/ 110 h 945"/>
                <a:gd name="T90" fmla="*/ 208 w 561"/>
                <a:gd name="T91" fmla="*/ 55 h 945"/>
                <a:gd name="T92" fmla="*/ 243 w 561"/>
                <a:gd name="T93" fmla="*/ 11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1" h="945">
                  <a:moveTo>
                    <a:pt x="356" y="563"/>
                  </a:moveTo>
                  <a:lnTo>
                    <a:pt x="356" y="691"/>
                  </a:lnTo>
                  <a:lnTo>
                    <a:pt x="374" y="681"/>
                  </a:lnTo>
                  <a:lnTo>
                    <a:pt x="389" y="668"/>
                  </a:lnTo>
                  <a:lnTo>
                    <a:pt x="401" y="655"/>
                  </a:lnTo>
                  <a:lnTo>
                    <a:pt x="408" y="641"/>
                  </a:lnTo>
                  <a:lnTo>
                    <a:pt x="411" y="627"/>
                  </a:lnTo>
                  <a:lnTo>
                    <a:pt x="408" y="612"/>
                  </a:lnTo>
                  <a:lnTo>
                    <a:pt x="401" y="599"/>
                  </a:lnTo>
                  <a:lnTo>
                    <a:pt x="389" y="585"/>
                  </a:lnTo>
                  <a:lnTo>
                    <a:pt x="374" y="573"/>
                  </a:lnTo>
                  <a:lnTo>
                    <a:pt x="356" y="563"/>
                  </a:lnTo>
                  <a:close/>
                  <a:moveTo>
                    <a:pt x="205" y="255"/>
                  </a:moveTo>
                  <a:lnTo>
                    <a:pt x="186" y="265"/>
                  </a:lnTo>
                  <a:lnTo>
                    <a:pt x="171" y="278"/>
                  </a:lnTo>
                  <a:lnTo>
                    <a:pt x="160" y="290"/>
                  </a:lnTo>
                  <a:lnTo>
                    <a:pt x="152" y="305"/>
                  </a:lnTo>
                  <a:lnTo>
                    <a:pt x="149" y="319"/>
                  </a:lnTo>
                  <a:lnTo>
                    <a:pt x="152" y="334"/>
                  </a:lnTo>
                  <a:lnTo>
                    <a:pt x="160" y="347"/>
                  </a:lnTo>
                  <a:lnTo>
                    <a:pt x="171" y="361"/>
                  </a:lnTo>
                  <a:lnTo>
                    <a:pt x="186" y="372"/>
                  </a:lnTo>
                  <a:lnTo>
                    <a:pt x="205" y="383"/>
                  </a:lnTo>
                  <a:lnTo>
                    <a:pt x="205" y="255"/>
                  </a:lnTo>
                  <a:close/>
                  <a:moveTo>
                    <a:pt x="281" y="0"/>
                  </a:moveTo>
                  <a:lnTo>
                    <a:pt x="300" y="3"/>
                  </a:lnTo>
                  <a:lnTo>
                    <a:pt x="318" y="11"/>
                  </a:lnTo>
                  <a:lnTo>
                    <a:pt x="333" y="22"/>
                  </a:lnTo>
                  <a:lnTo>
                    <a:pt x="345" y="37"/>
                  </a:lnTo>
                  <a:lnTo>
                    <a:pt x="352" y="55"/>
                  </a:lnTo>
                  <a:lnTo>
                    <a:pt x="356" y="75"/>
                  </a:lnTo>
                  <a:lnTo>
                    <a:pt x="356" y="98"/>
                  </a:lnTo>
                  <a:lnTo>
                    <a:pt x="393" y="110"/>
                  </a:lnTo>
                  <a:lnTo>
                    <a:pt x="429" y="124"/>
                  </a:lnTo>
                  <a:lnTo>
                    <a:pt x="462" y="143"/>
                  </a:lnTo>
                  <a:lnTo>
                    <a:pt x="490" y="166"/>
                  </a:lnTo>
                  <a:lnTo>
                    <a:pt x="514" y="192"/>
                  </a:lnTo>
                  <a:lnTo>
                    <a:pt x="533" y="220"/>
                  </a:lnTo>
                  <a:lnTo>
                    <a:pt x="548" y="252"/>
                  </a:lnTo>
                  <a:lnTo>
                    <a:pt x="558" y="284"/>
                  </a:lnTo>
                  <a:lnTo>
                    <a:pt x="561" y="319"/>
                  </a:lnTo>
                  <a:lnTo>
                    <a:pt x="558" y="339"/>
                  </a:lnTo>
                  <a:lnTo>
                    <a:pt x="550" y="357"/>
                  </a:lnTo>
                  <a:lnTo>
                    <a:pt x="539" y="371"/>
                  </a:lnTo>
                  <a:lnTo>
                    <a:pt x="523" y="384"/>
                  </a:lnTo>
                  <a:lnTo>
                    <a:pt x="506" y="391"/>
                  </a:lnTo>
                  <a:lnTo>
                    <a:pt x="486" y="394"/>
                  </a:lnTo>
                  <a:lnTo>
                    <a:pt x="466" y="391"/>
                  </a:lnTo>
                  <a:lnTo>
                    <a:pt x="448" y="384"/>
                  </a:lnTo>
                  <a:lnTo>
                    <a:pt x="432" y="371"/>
                  </a:lnTo>
                  <a:lnTo>
                    <a:pt x="421" y="357"/>
                  </a:lnTo>
                  <a:lnTo>
                    <a:pt x="413" y="339"/>
                  </a:lnTo>
                  <a:lnTo>
                    <a:pt x="411" y="319"/>
                  </a:lnTo>
                  <a:lnTo>
                    <a:pt x="408" y="305"/>
                  </a:lnTo>
                  <a:lnTo>
                    <a:pt x="401" y="290"/>
                  </a:lnTo>
                  <a:lnTo>
                    <a:pt x="389" y="278"/>
                  </a:lnTo>
                  <a:lnTo>
                    <a:pt x="374" y="265"/>
                  </a:lnTo>
                  <a:lnTo>
                    <a:pt x="356" y="255"/>
                  </a:lnTo>
                  <a:lnTo>
                    <a:pt x="356" y="406"/>
                  </a:lnTo>
                  <a:lnTo>
                    <a:pt x="393" y="417"/>
                  </a:lnTo>
                  <a:lnTo>
                    <a:pt x="429" y="432"/>
                  </a:lnTo>
                  <a:lnTo>
                    <a:pt x="462" y="451"/>
                  </a:lnTo>
                  <a:lnTo>
                    <a:pt x="490" y="473"/>
                  </a:lnTo>
                  <a:lnTo>
                    <a:pt x="514" y="500"/>
                  </a:lnTo>
                  <a:lnTo>
                    <a:pt x="533" y="528"/>
                  </a:lnTo>
                  <a:lnTo>
                    <a:pt x="548" y="559"/>
                  </a:lnTo>
                  <a:lnTo>
                    <a:pt x="558" y="592"/>
                  </a:lnTo>
                  <a:lnTo>
                    <a:pt x="561" y="627"/>
                  </a:lnTo>
                  <a:lnTo>
                    <a:pt x="558" y="662"/>
                  </a:lnTo>
                  <a:lnTo>
                    <a:pt x="548" y="694"/>
                  </a:lnTo>
                  <a:lnTo>
                    <a:pt x="533" y="726"/>
                  </a:lnTo>
                  <a:lnTo>
                    <a:pt x="514" y="754"/>
                  </a:lnTo>
                  <a:lnTo>
                    <a:pt x="490" y="779"/>
                  </a:lnTo>
                  <a:lnTo>
                    <a:pt x="462" y="802"/>
                  </a:lnTo>
                  <a:lnTo>
                    <a:pt x="429" y="821"/>
                  </a:lnTo>
                  <a:lnTo>
                    <a:pt x="393" y="836"/>
                  </a:lnTo>
                  <a:lnTo>
                    <a:pt x="356" y="848"/>
                  </a:lnTo>
                  <a:lnTo>
                    <a:pt x="356" y="871"/>
                  </a:lnTo>
                  <a:lnTo>
                    <a:pt x="352" y="891"/>
                  </a:lnTo>
                  <a:lnTo>
                    <a:pt x="345" y="909"/>
                  </a:lnTo>
                  <a:lnTo>
                    <a:pt x="333" y="923"/>
                  </a:lnTo>
                  <a:lnTo>
                    <a:pt x="318" y="935"/>
                  </a:lnTo>
                  <a:lnTo>
                    <a:pt x="300" y="942"/>
                  </a:lnTo>
                  <a:lnTo>
                    <a:pt x="281" y="945"/>
                  </a:lnTo>
                  <a:lnTo>
                    <a:pt x="261" y="942"/>
                  </a:lnTo>
                  <a:lnTo>
                    <a:pt x="243" y="935"/>
                  </a:lnTo>
                  <a:lnTo>
                    <a:pt x="227" y="923"/>
                  </a:lnTo>
                  <a:lnTo>
                    <a:pt x="216" y="909"/>
                  </a:lnTo>
                  <a:lnTo>
                    <a:pt x="208" y="891"/>
                  </a:lnTo>
                  <a:lnTo>
                    <a:pt x="205" y="871"/>
                  </a:lnTo>
                  <a:lnTo>
                    <a:pt x="205" y="848"/>
                  </a:lnTo>
                  <a:lnTo>
                    <a:pt x="167" y="836"/>
                  </a:lnTo>
                  <a:lnTo>
                    <a:pt x="131" y="821"/>
                  </a:lnTo>
                  <a:lnTo>
                    <a:pt x="99" y="802"/>
                  </a:lnTo>
                  <a:lnTo>
                    <a:pt x="70" y="779"/>
                  </a:lnTo>
                  <a:lnTo>
                    <a:pt x="46" y="754"/>
                  </a:lnTo>
                  <a:lnTo>
                    <a:pt x="27" y="726"/>
                  </a:lnTo>
                  <a:lnTo>
                    <a:pt x="12" y="694"/>
                  </a:lnTo>
                  <a:lnTo>
                    <a:pt x="3" y="662"/>
                  </a:lnTo>
                  <a:lnTo>
                    <a:pt x="0" y="627"/>
                  </a:lnTo>
                  <a:lnTo>
                    <a:pt x="3" y="607"/>
                  </a:lnTo>
                  <a:lnTo>
                    <a:pt x="10" y="589"/>
                  </a:lnTo>
                  <a:lnTo>
                    <a:pt x="22" y="574"/>
                  </a:lnTo>
                  <a:lnTo>
                    <a:pt x="38" y="563"/>
                  </a:lnTo>
                  <a:lnTo>
                    <a:pt x="56" y="554"/>
                  </a:lnTo>
                  <a:lnTo>
                    <a:pt x="76" y="552"/>
                  </a:lnTo>
                  <a:lnTo>
                    <a:pt x="94" y="554"/>
                  </a:lnTo>
                  <a:lnTo>
                    <a:pt x="112" y="563"/>
                  </a:lnTo>
                  <a:lnTo>
                    <a:pt x="128" y="574"/>
                  </a:lnTo>
                  <a:lnTo>
                    <a:pt x="140" y="589"/>
                  </a:lnTo>
                  <a:lnTo>
                    <a:pt x="147" y="607"/>
                  </a:lnTo>
                  <a:lnTo>
                    <a:pt x="149" y="627"/>
                  </a:lnTo>
                  <a:lnTo>
                    <a:pt x="152" y="641"/>
                  </a:lnTo>
                  <a:lnTo>
                    <a:pt x="160" y="655"/>
                  </a:lnTo>
                  <a:lnTo>
                    <a:pt x="171" y="668"/>
                  </a:lnTo>
                  <a:lnTo>
                    <a:pt x="186" y="681"/>
                  </a:lnTo>
                  <a:lnTo>
                    <a:pt x="205" y="691"/>
                  </a:lnTo>
                  <a:lnTo>
                    <a:pt x="205" y="540"/>
                  </a:lnTo>
                  <a:lnTo>
                    <a:pt x="167" y="529"/>
                  </a:lnTo>
                  <a:lnTo>
                    <a:pt x="131" y="513"/>
                  </a:lnTo>
                  <a:lnTo>
                    <a:pt x="99" y="494"/>
                  </a:lnTo>
                  <a:lnTo>
                    <a:pt x="70" y="472"/>
                  </a:lnTo>
                  <a:lnTo>
                    <a:pt x="46" y="446"/>
                  </a:lnTo>
                  <a:lnTo>
                    <a:pt x="27" y="418"/>
                  </a:lnTo>
                  <a:lnTo>
                    <a:pt x="12" y="387"/>
                  </a:lnTo>
                  <a:lnTo>
                    <a:pt x="3" y="354"/>
                  </a:lnTo>
                  <a:lnTo>
                    <a:pt x="0" y="319"/>
                  </a:lnTo>
                  <a:lnTo>
                    <a:pt x="3" y="284"/>
                  </a:lnTo>
                  <a:lnTo>
                    <a:pt x="12" y="252"/>
                  </a:lnTo>
                  <a:lnTo>
                    <a:pt x="27" y="220"/>
                  </a:lnTo>
                  <a:lnTo>
                    <a:pt x="46" y="192"/>
                  </a:lnTo>
                  <a:lnTo>
                    <a:pt x="70" y="166"/>
                  </a:lnTo>
                  <a:lnTo>
                    <a:pt x="99" y="143"/>
                  </a:lnTo>
                  <a:lnTo>
                    <a:pt x="131" y="124"/>
                  </a:lnTo>
                  <a:lnTo>
                    <a:pt x="167" y="110"/>
                  </a:lnTo>
                  <a:lnTo>
                    <a:pt x="205" y="98"/>
                  </a:lnTo>
                  <a:lnTo>
                    <a:pt x="205" y="75"/>
                  </a:lnTo>
                  <a:lnTo>
                    <a:pt x="208" y="55"/>
                  </a:lnTo>
                  <a:lnTo>
                    <a:pt x="216" y="37"/>
                  </a:lnTo>
                  <a:lnTo>
                    <a:pt x="227" y="22"/>
                  </a:lnTo>
                  <a:lnTo>
                    <a:pt x="243" y="11"/>
                  </a:lnTo>
                  <a:lnTo>
                    <a:pt x="261" y="3"/>
                  </a:lnTo>
                  <a:lnTo>
                    <a:pt x="2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5" name="TextBox 54"/>
          <p:cNvSpPr txBox="1"/>
          <p:nvPr/>
        </p:nvSpPr>
        <p:spPr>
          <a:xfrm>
            <a:off x="538906" y="3420330"/>
            <a:ext cx="3688790" cy="738664"/>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Unaffected by inflation</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sp>
        <p:nvSpPr>
          <p:cNvPr id="58" name="TextBox 57"/>
          <p:cNvSpPr txBox="1"/>
          <p:nvPr/>
        </p:nvSpPr>
        <p:spPr>
          <a:xfrm>
            <a:off x="616888" y="5339194"/>
            <a:ext cx="3688790" cy="738664"/>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Easy access and usage</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374" y="1942065"/>
            <a:ext cx="3322320" cy="3429000"/>
          </a:xfrm>
          <a:prstGeom prst="rect">
            <a:avLst/>
          </a:prstGeom>
        </p:spPr>
      </p:pic>
    </p:spTree>
    <p:extLst>
      <p:ext uri="{BB962C8B-B14F-4D97-AF65-F5344CB8AC3E}">
        <p14:creationId xmlns:p14="http://schemas.microsoft.com/office/powerpoint/2010/main" val="3851091321"/>
      </p:ext>
    </p:extLst>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Their Downsides</a:t>
            </a:r>
            <a:endParaRPr lang="en-GB" dirty="0"/>
          </a:p>
        </p:txBody>
      </p:sp>
      <p:sp>
        <p:nvSpPr>
          <p:cNvPr id="3" name="Subtitle 2"/>
          <p:cNvSpPr>
            <a:spLocks noGrp="1"/>
          </p:cNvSpPr>
          <p:nvPr>
            <p:ph type="subTitle" idx="1"/>
          </p:nvPr>
        </p:nvSpPr>
        <p:spPr/>
        <p:txBody>
          <a:bodyPr/>
          <a:lstStyle/>
          <a:p>
            <a:r>
              <a:rPr lang="en-GB" dirty="0" smtClean="0"/>
              <a:t>What’s bad about them?</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21</a:t>
            </a:fld>
            <a:endParaRPr lang="en-GB"/>
          </a:p>
        </p:txBody>
      </p:sp>
      <p:sp>
        <p:nvSpPr>
          <p:cNvPr id="49" name="Oval 48"/>
          <p:cNvSpPr/>
          <p:nvPr/>
        </p:nvSpPr>
        <p:spPr>
          <a:xfrm>
            <a:off x="4175377" y="1521416"/>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p:cNvSpPr txBox="1"/>
          <p:nvPr/>
        </p:nvSpPr>
        <p:spPr>
          <a:xfrm>
            <a:off x="632773" y="1587562"/>
            <a:ext cx="3688790" cy="1169551"/>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External shocks</a:t>
            </a:r>
          </a:p>
          <a:p>
            <a:pPr lvl="0"/>
            <a:r>
              <a:rPr lang="en-GB" sz="2800" dirty="0" smtClean="0">
                <a:solidFill>
                  <a:prstClr val="black">
                    <a:lumMod val="50000"/>
                    <a:lumOff val="50000"/>
                  </a:prstClr>
                </a:solidFill>
                <a:latin typeface="Lato Black"/>
              </a:rPr>
              <a:t>(price manipulation)</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sp>
        <p:nvSpPr>
          <p:cNvPr id="72" name="Oval 71"/>
          <p:cNvSpPr/>
          <p:nvPr/>
        </p:nvSpPr>
        <p:spPr>
          <a:xfrm>
            <a:off x="4175377" y="3367916"/>
            <a:ext cx="711200" cy="711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4247803" y="5209178"/>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8824057" y="2569134"/>
            <a:ext cx="266193" cy="266193"/>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 name="Straight Connector 81"/>
          <p:cNvCxnSpPr>
            <a:stCxn id="49" idx="6"/>
            <a:endCxn id="81" idx="2"/>
          </p:cNvCxnSpPr>
          <p:nvPr/>
        </p:nvCxnSpPr>
        <p:spPr>
          <a:xfrm>
            <a:off x="4886577" y="1877016"/>
            <a:ext cx="3937480" cy="825215"/>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859610" y="3523469"/>
            <a:ext cx="266193" cy="266193"/>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8739694" y="4475810"/>
            <a:ext cx="266193" cy="266193"/>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8" name="Straight Connector 87"/>
          <p:cNvCxnSpPr>
            <a:stCxn id="72" idx="6"/>
            <a:endCxn id="84" idx="2"/>
          </p:cNvCxnSpPr>
          <p:nvPr/>
        </p:nvCxnSpPr>
        <p:spPr>
          <a:xfrm flipV="1">
            <a:off x="4886577" y="3656566"/>
            <a:ext cx="3973033" cy="66950"/>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8" idx="6"/>
            <a:endCxn id="86" idx="2"/>
          </p:cNvCxnSpPr>
          <p:nvPr/>
        </p:nvCxnSpPr>
        <p:spPr>
          <a:xfrm flipV="1">
            <a:off x="4959003" y="4608907"/>
            <a:ext cx="3780691" cy="955871"/>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6" name="Group 33"/>
          <p:cNvGrpSpPr>
            <a:grpSpLocks noChangeAspect="1"/>
          </p:cNvGrpSpPr>
          <p:nvPr/>
        </p:nvGrpSpPr>
        <p:grpSpPr bwMode="auto">
          <a:xfrm>
            <a:off x="5666168" y="5574177"/>
            <a:ext cx="315434" cy="226949"/>
            <a:chOff x="3581" y="3806"/>
            <a:chExt cx="385" cy="277"/>
          </a:xfrm>
          <a:solidFill>
            <a:schemeClr val="bg1"/>
          </a:solidFill>
        </p:grpSpPr>
        <p:sp>
          <p:nvSpPr>
            <p:cNvPr id="107" name="Freeform 35"/>
            <p:cNvSpPr>
              <a:spLocks noEditPoints="1"/>
            </p:cNvSpPr>
            <p:nvPr/>
          </p:nvSpPr>
          <p:spPr bwMode="auto">
            <a:xfrm>
              <a:off x="3581" y="3806"/>
              <a:ext cx="385" cy="277"/>
            </a:xfrm>
            <a:custGeom>
              <a:avLst/>
              <a:gdLst>
                <a:gd name="T0" fmla="*/ 153 w 3465"/>
                <a:gd name="T1" fmla="*/ 2197 h 2492"/>
                <a:gd name="T2" fmla="*/ 241 w 3465"/>
                <a:gd name="T3" fmla="*/ 2340 h 2492"/>
                <a:gd name="T4" fmla="*/ 1624 w 3465"/>
                <a:gd name="T5" fmla="*/ 2285 h 2492"/>
                <a:gd name="T6" fmla="*/ 1239 w 3465"/>
                <a:gd name="T7" fmla="*/ 2140 h 2492"/>
                <a:gd name="T8" fmla="*/ 176 w 3465"/>
                <a:gd name="T9" fmla="*/ 1763 h 2492"/>
                <a:gd name="T10" fmla="*/ 194 w 3465"/>
                <a:gd name="T11" fmla="*/ 1930 h 2492"/>
                <a:gd name="T12" fmla="*/ 862 w 3465"/>
                <a:gd name="T13" fmla="*/ 1783 h 2492"/>
                <a:gd name="T14" fmla="*/ 176 w 3465"/>
                <a:gd name="T15" fmla="*/ 1376 h 2492"/>
                <a:gd name="T16" fmla="*/ 194 w 3465"/>
                <a:gd name="T17" fmla="*/ 1543 h 2492"/>
                <a:gd name="T18" fmla="*/ 713 w 3465"/>
                <a:gd name="T19" fmla="*/ 1332 h 2492"/>
                <a:gd name="T20" fmla="*/ 3196 w 3465"/>
                <a:gd name="T21" fmla="*/ 1547 h 2492"/>
                <a:gd name="T22" fmla="*/ 3315 w 3465"/>
                <a:gd name="T23" fmla="*/ 1428 h 2492"/>
                <a:gd name="T24" fmla="*/ 3196 w 3465"/>
                <a:gd name="T25" fmla="*/ 1310 h 2492"/>
                <a:gd name="T26" fmla="*/ 162 w 3465"/>
                <a:gd name="T27" fmla="*/ 1011 h 2492"/>
                <a:gd name="T28" fmla="*/ 216 w 3465"/>
                <a:gd name="T29" fmla="*/ 1170 h 2492"/>
                <a:gd name="T30" fmla="*/ 755 w 3465"/>
                <a:gd name="T31" fmla="*/ 945 h 2492"/>
                <a:gd name="T32" fmla="*/ 3223 w 3465"/>
                <a:gd name="T33" fmla="*/ 1157 h 2492"/>
                <a:gd name="T34" fmla="*/ 3312 w 3465"/>
                <a:gd name="T35" fmla="*/ 1014 h 2492"/>
                <a:gd name="T36" fmla="*/ 2702 w 3465"/>
                <a:gd name="T37" fmla="*/ 923 h 2492"/>
                <a:gd name="T38" fmla="*/ 3223 w 3465"/>
                <a:gd name="T39" fmla="*/ 770 h 2492"/>
                <a:gd name="T40" fmla="*/ 3312 w 3465"/>
                <a:gd name="T41" fmla="*/ 627 h 2492"/>
                <a:gd name="T42" fmla="*/ 2467 w 3465"/>
                <a:gd name="T43" fmla="*/ 536 h 2492"/>
                <a:gd name="T44" fmla="*/ 1313 w 3465"/>
                <a:gd name="T45" fmla="*/ 481 h 2492"/>
                <a:gd name="T46" fmla="*/ 966 w 3465"/>
                <a:gd name="T47" fmla="*/ 827 h 2492"/>
                <a:gd name="T48" fmla="*/ 862 w 3465"/>
                <a:gd name="T49" fmla="*/ 1321 h 2492"/>
                <a:gd name="T50" fmla="*/ 1044 w 3465"/>
                <a:gd name="T51" fmla="*/ 1784 h 2492"/>
                <a:gd name="T52" fmla="*/ 1443 w 3465"/>
                <a:gd name="T53" fmla="*/ 2069 h 2492"/>
                <a:gd name="T54" fmla="*/ 1953 w 3465"/>
                <a:gd name="T55" fmla="*/ 2091 h 2492"/>
                <a:gd name="T56" fmla="*/ 2374 w 3465"/>
                <a:gd name="T57" fmla="*/ 1837 h 2492"/>
                <a:gd name="T58" fmla="*/ 2593 w 3465"/>
                <a:gd name="T59" fmla="*/ 1395 h 2492"/>
                <a:gd name="T60" fmla="*/ 2530 w 3465"/>
                <a:gd name="T61" fmla="*/ 890 h 2492"/>
                <a:gd name="T62" fmla="*/ 2213 w 3465"/>
                <a:gd name="T63" fmla="*/ 518 h 2492"/>
                <a:gd name="T64" fmla="*/ 1733 w 3465"/>
                <a:gd name="T65" fmla="*/ 374 h 2492"/>
                <a:gd name="T66" fmla="*/ 1830 w 3465"/>
                <a:gd name="T67" fmla="*/ 229 h 2492"/>
                <a:gd name="T68" fmla="*/ 2284 w 3465"/>
                <a:gd name="T69" fmla="*/ 386 h 2492"/>
                <a:gd name="T70" fmla="*/ 3312 w 3465"/>
                <a:gd name="T71" fmla="*/ 295 h 2492"/>
                <a:gd name="T72" fmla="*/ 3223 w 3465"/>
                <a:gd name="T73" fmla="*/ 152 h 2492"/>
                <a:gd name="T74" fmla="*/ 3309 w 3465"/>
                <a:gd name="T75" fmla="*/ 25 h 2492"/>
                <a:gd name="T76" fmla="*/ 3461 w 3465"/>
                <a:gd name="T77" fmla="*/ 229 h 2492"/>
                <a:gd name="T78" fmla="*/ 3381 w 3465"/>
                <a:gd name="T79" fmla="*/ 461 h 2492"/>
                <a:gd name="T80" fmla="*/ 3462 w 3465"/>
                <a:gd name="T81" fmla="*/ 692 h 2492"/>
                <a:gd name="T82" fmla="*/ 3426 w 3465"/>
                <a:gd name="T83" fmla="*/ 904 h 2492"/>
                <a:gd name="T84" fmla="*/ 3442 w 3465"/>
                <a:gd name="T85" fmla="*/ 1149 h 2492"/>
                <a:gd name="T86" fmla="*/ 3454 w 3465"/>
                <a:gd name="T87" fmla="*/ 1356 h 2492"/>
                <a:gd name="T88" fmla="*/ 3398 w 3465"/>
                <a:gd name="T89" fmla="*/ 1605 h 2492"/>
                <a:gd name="T90" fmla="*/ 2650 w 3465"/>
                <a:gd name="T91" fmla="*/ 1696 h 2492"/>
                <a:gd name="T92" fmla="*/ 2301 w 3465"/>
                <a:gd name="T93" fmla="*/ 2095 h 2492"/>
                <a:gd name="T94" fmla="*/ 1788 w 3465"/>
                <a:gd name="T95" fmla="*/ 2266 h 2492"/>
                <a:gd name="T96" fmla="*/ 1635 w 3465"/>
                <a:gd name="T97" fmla="*/ 2467 h 2492"/>
                <a:gd name="T98" fmla="*/ 156 w 3465"/>
                <a:gd name="T99" fmla="*/ 2467 h 2492"/>
                <a:gd name="T100" fmla="*/ 3 w 3465"/>
                <a:gd name="T101" fmla="*/ 2263 h 2492"/>
                <a:gd name="T102" fmla="*/ 83 w 3465"/>
                <a:gd name="T103" fmla="*/ 2031 h 2492"/>
                <a:gd name="T104" fmla="*/ 2 w 3465"/>
                <a:gd name="T105" fmla="*/ 1799 h 2492"/>
                <a:gd name="T106" fmla="*/ 39 w 3465"/>
                <a:gd name="T107" fmla="*/ 1589 h 2492"/>
                <a:gd name="T108" fmla="*/ 22 w 3465"/>
                <a:gd name="T109" fmla="*/ 1343 h 2492"/>
                <a:gd name="T110" fmla="*/ 11 w 3465"/>
                <a:gd name="T111" fmla="*/ 1136 h 2492"/>
                <a:gd name="T112" fmla="*/ 66 w 3465"/>
                <a:gd name="T113" fmla="*/ 888 h 2492"/>
                <a:gd name="T114" fmla="*/ 815 w 3465"/>
                <a:gd name="T115" fmla="*/ 795 h 2492"/>
                <a:gd name="T116" fmla="*/ 1163 w 3465"/>
                <a:gd name="T117" fmla="*/ 397 h 2492"/>
                <a:gd name="T118" fmla="*/ 1677 w 3465"/>
                <a:gd name="T119" fmla="*/ 226 h 2492"/>
                <a:gd name="T120" fmla="*/ 1830 w 3465"/>
                <a:gd name="T121" fmla="*/ 25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65" h="2492">
                  <a:moveTo>
                    <a:pt x="268" y="2105"/>
                  </a:moveTo>
                  <a:lnTo>
                    <a:pt x="241" y="2109"/>
                  </a:lnTo>
                  <a:lnTo>
                    <a:pt x="216" y="2117"/>
                  </a:lnTo>
                  <a:lnTo>
                    <a:pt x="194" y="2132"/>
                  </a:lnTo>
                  <a:lnTo>
                    <a:pt x="176" y="2150"/>
                  </a:lnTo>
                  <a:lnTo>
                    <a:pt x="162" y="2172"/>
                  </a:lnTo>
                  <a:lnTo>
                    <a:pt x="153" y="2197"/>
                  </a:lnTo>
                  <a:lnTo>
                    <a:pt x="149" y="2224"/>
                  </a:lnTo>
                  <a:lnTo>
                    <a:pt x="153" y="2251"/>
                  </a:lnTo>
                  <a:lnTo>
                    <a:pt x="162" y="2276"/>
                  </a:lnTo>
                  <a:lnTo>
                    <a:pt x="176" y="2298"/>
                  </a:lnTo>
                  <a:lnTo>
                    <a:pt x="194" y="2317"/>
                  </a:lnTo>
                  <a:lnTo>
                    <a:pt x="216" y="2330"/>
                  </a:lnTo>
                  <a:lnTo>
                    <a:pt x="241" y="2340"/>
                  </a:lnTo>
                  <a:lnTo>
                    <a:pt x="268" y="2343"/>
                  </a:lnTo>
                  <a:lnTo>
                    <a:pt x="1522" y="2343"/>
                  </a:lnTo>
                  <a:lnTo>
                    <a:pt x="1548" y="2340"/>
                  </a:lnTo>
                  <a:lnTo>
                    <a:pt x="1572" y="2332"/>
                  </a:lnTo>
                  <a:lnTo>
                    <a:pt x="1592" y="2320"/>
                  </a:lnTo>
                  <a:lnTo>
                    <a:pt x="1611" y="2304"/>
                  </a:lnTo>
                  <a:lnTo>
                    <a:pt x="1624" y="2285"/>
                  </a:lnTo>
                  <a:lnTo>
                    <a:pt x="1635" y="2263"/>
                  </a:lnTo>
                  <a:lnTo>
                    <a:pt x="1564" y="2254"/>
                  </a:lnTo>
                  <a:lnTo>
                    <a:pt x="1495" y="2240"/>
                  </a:lnTo>
                  <a:lnTo>
                    <a:pt x="1429" y="2221"/>
                  </a:lnTo>
                  <a:lnTo>
                    <a:pt x="1363" y="2198"/>
                  </a:lnTo>
                  <a:lnTo>
                    <a:pt x="1300" y="2172"/>
                  </a:lnTo>
                  <a:lnTo>
                    <a:pt x="1239" y="2140"/>
                  </a:lnTo>
                  <a:lnTo>
                    <a:pt x="1180" y="2105"/>
                  </a:lnTo>
                  <a:lnTo>
                    <a:pt x="268" y="2105"/>
                  </a:lnTo>
                  <a:close/>
                  <a:moveTo>
                    <a:pt x="268" y="1718"/>
                  </a:moveTo>
                  <a:lnTo>
                    <a:pt x="241" y="1722"/>
                  </a:lnTo>
                  <a:lnTo>
                    <a:pt x="216" y="1730"/>
                  </a:lnTo>
                  <a:lnTo>
                    <a:pt x="194" y="1745"/>
                  </a:lnTo>
                  <a:lnTo>
                    <a:pt x="176" y="1763"/>
                  </a:lnTo>
                  <a:lnTo>
                    <a:pt x="162" y="1785"/>
                  </a:lnTo>
                  <a:lnTo>
                    <a:pt x="153" y="1810"/>
                  </a:lnTo>
                  <a:lnTo>
                    <a:pt x="149" y="1837"/>
                  </a:lnTo>
                  <a:lnTo>
                    <a:pt x="153" y="1865"/>
                  </a:lnTo>
                  <a:lnTo>
                    <a:pt x="162" y="1889"/>
                  </a:lnTo>
                  <a:lnTo>
                    <a:pt x="176" y="1911"/>
                  </a:lnTo>
                  <a:lnTo>
                    <a:pt x="194" y="1930"/>
                  </a:lnTo>
                  <a:lnTo>
                    <a:pt x="216" y="1943"/>
                  </a:lnTo>
                  <a:lnTo>
                    <a:pt x="241" y="1953"/>
                  </a:lnTo>
                  <a:lnTo>
                    <a:pt x="268" y="1956"/>
                  </a:lnTo>
                  <a:lnTo>
                    <a:pt x="998" y="1956"/>
                  </a:lnTo>
                  <a:lnTo>
                    <a:pt x="949" y="1901"/>
                  </a:lnTo>
                  <a:lnTo>
                    <a:pt x="903" y="1844"/>
                  </a:lnTo>
                  <a:lnTo>
                    <a:pt x="862" y="1783"/>
                  </a:lnTo>
                  <a:lnTo>
                    <a:pt x="825" y="1718"/>
                  </a:lnTo>
                  <a:lnTo>
                    <a:pt x="268" y="1718"/>
                  </a:lnTo>
                  <a:close/>
                  <a:moveTo>
                    <a:pt x="268" y="1332"/>
                  </a:moveTo>
                  <a:lnTo>
                    <a:pt x="241" y="1335"/>
                  </a:lnTo>
                  <a:lnTo>
                    <a:pt x="216" y="1343"/>
                  </a:lnTo>
                  <a:lnTo>
                    <a:pt x="194" y="1358"/>
                  </a:lnTo>
                  <a:lnTo>
                    <a:pt x="176" y="1376"/>
                  </a:lnTo>
                  <a:lnTo>
                    <a:pt x="162" y="1398"/>
                  </a:lnTo>
                  <a:lnTo>
                    <a:pt x="153" y="1423"/>
                  </a:lnTo>
                  <a:lnTo>
                    <a:pt x="149" y="1450"/>
                  </a:lnTo>
                  <a:lnTo>
                    <a:pt x="153" y="1478"/>
                  </a:lnTo>
                  <a:lnTo>
                    <a:pt x="162" y="1502"/>
                  </a:lnTo>
                  <a:lnTo>
                    <a:pt x="176" y="1524"/>
                  </a:lnTo>
                  <a:lnTo>
                    <a:pt x="194" y="1543"/>
                  </a:lnTo>
                  <a:lnTo>
                    <a:pt x="216" y="1557"/>
                  </a:lnTo>
                  <a:lnTo>
                    <a:pt x="241" y="1566"/>
                  </a:lnTo>
                  <a:lnTo>
                    <a:pt x="268" y="1569"/>
                  </a:lnTo>
                  <a:lnTo>
                    <a:pt x="762" y="1569"/>
                  </a:lnTo>
                  <a:lnTo>
                    <a:pt x="740" y="1492"/>
                  </a:lnTo>
                  <a:lnTo>
                    <a:pt x="723" y="1413"/>
                  </a:lnTo>
                  <a:lnTo>
                    <a:pt x="713" y="1332"/>
                  </a:lnTo>
                  <a:lnTo>
                    <a:pt x="268" y="1332"/>
                  </a:lnTo>
                  <a:close/>
                  <a:moveTo>
                    <a:pt x="2753" y="1310"/>
                  </a:moveTo>
                  <a:lnTo>
                    <a:pt x="2748" y="1370"/>
                  </a:lnTo>
                  <a:lnTo>
                    <a:pt x="2738" y="1431"/>
                  </a:lnTo>
                  <a:lnTo>
                    <a:pt x="2726" y="1490"/>
                  </a:lnTo>
                  <a:lnTo>
                    <a:pt x="2710" y="1547"/>
                  </a:lnTo>
                  <a:lnTo>
                    <a:pt x="3196" y="1547"/>
                  </a:lnTo>
                  <a:lnTo>
                    <a:pt x="3223" y="1544"/>
                  </a:lnTo>
                  <a:lnTo>
                    <a:pt x="3249" y="1536"/>
                  </a:lnTo>
                  <a:lnTo>
                    <a:pt x="3271" y="1521"/>
                  </a:lnTo>
                  <a:lnTo>
                    <a:pt x="3289" y="1503"/>
                  </a:lnTo>
                  <a:lnTo>
                    <a:pt x="3303" y="1481"/>
                  </a:lnTo>
                  <a:lnTo>
                    <a:pt x="3312" y="1456"/>
                  </a:lnTo>
                  <a:lnTo>
                    <a:pt x="3315" y="1428"/>
                  </a:lnTo>
                  <a:lnTo>
                    <a:pt x="3312" y="1401"/>
                  </a:lnTo>
                  <a:lnTo>
                    <a:pt x="3303" y="1377"/>
                  </a:lnTo>
                  <a:lnTo>
                    <a:pt x="3289" y="1355"/>
                  </a:lnTo>
                  <a:lnTo>
                    <a:pt x="3271" y="1336"/>
                  </a:lnTo>
                  <a:lnTo>
                    <a:pt x="3249" y="1322"/>
                  </a:lnTo>
                  <a:lnTo>
                    <a:pt x="3223" y="1313"/>
                  </a:lnTo>
                  <a:lnTo>
                    <a:pt x="3196" y="1310"/>
                  </a:lnTo>
                  <a:lnTo>
                    <a:pt x="2753" y="1310"/>
                  </a:lnTo>
                  <a:close/>
                  <a:moveTo>
                    <a:pt x="268" y="945"/>
                  </a:moveTo>
                  <a:lnTo>
                    <a:pt x="241" y="948"/>
                  </a:lnTo>
                  <a:lnTo>
                    <a:pt x="216" y="956"/>
                  </a:lnTo>
                  <a:lnTo>
                    <a:pt x="194" y="971"/>
                  </a:lnTo>
                  <a:lnTo>
                    <a:pt x="176" y="989"/>
                  </a:lnTo>
                  <a:lnTo>
                    <a:pt x="162" y="1011"/>
                  </a:lnTo>
                  <a:lnTo>
                    <a:pt x="153" y="1036"/>
                  </a:lnTo>
                  <a:lnTo>
                    <a:pt x="149" y="1063"/>
                  </a:lnTo>
                  <a:lnTo>
                    <a:pt x="153" y="1091"/>
                  </a:lnTo>
                  <a:lnTo>
                    <a:pt x="162" y="1115"/>
                  </a:lnTo>
                  <a:lnTo>
                    <a:pt x="176" y="1137"/>
                  </a:lnTo>
                  <a:lnTo>
                    <a:pt x="194" y="1156"/>
                  </a:lnTo>
                  <a:lnTo>
                    <a:pt x="216" y="1170"/>
                  </a:lnTo>
                  <a:lnTo>
                    <a:pt x="241" y="1179"/>
                  </a:lnTo>
                  <a:lnTo>
                    <a:pt x="268" y="1182"/>
                  </a:lnTo>
                  <a:lnTo>
                    <a:pt x="712" y="1182"/>
                  </a:lnTo>
                  <a:lnTo>
                    <a:pt x="717" y="1121"/>
                  </a:lnTo>
                  <a:lnTo>
                    <a:pt x="726" y="1061"/>
                  </a:lnTo>
                  <a:lnTo>
                    <a:pt x="739" y="1003"/>
                  </a:lnTo>
                  <a:lnTo>
                    <a:pt x="755" y="945"/>
                  </a:lnTo>
                  <a:lnTo>
                    <a:pt x="268" y="945"/>
                  </a:lnTo>
                  <a:close/>
                  <a:moveTo>
                    <a:pt x="2702" y="923"/>
                  </a:moveTo>
                  <a:lnTo>
                    <a:pt x="2724" y="999"/>
                  </a:lnTo>
                  <a:lnTo>
                    <a:pt x="2741" y="1079"/>
                  </a:lnTo>
                  <a:lnTo>
                    <a:pt x="2752" y="1160"/>
                  </a:lnTo>
                  <a:lnTo>
                    <a:pt x="3196" y="1160"/>
                  </a:lnTo>
                  <a:lnTo>
                    <a:pt x="3223" y="1157"/>
                  </a:lnTo>
                  <a:lnTo>
                    <a:pt x="3249" y="1149"/>
                  </a:lnTo>
                  <a:lnTo>
                    <a:pt x="3271" y="1134"/>
                  </a:lnTo>
                  <a:lnTo>
                    <a:pt x="3289" y="1116"/>
                  </a:lnTo>
                  <a:lnTo>
                    <a:pt x="3303" y="1094"/>
                  </a:lnTo>
                  <a:lnTo>
                    <a:pt x="3312" y="1069"/>
                  </a:lnTo>
                  <a:lnTo>
                    <a:pt x="3315" y="1041"/>
                  </a:lnTo>
                  <a:lnTo>
                    <a:pt x="3312" y="1014"/>
                  </a:lnTo>
                  <a:lnTo>
                    <a:pt x="3303" y="990"/>
                  </a:lnTo>
                  <a:lnTo>
                    <a:pt x="3289" y="968"/>
                  </a:lnTo>
                  <a:lnTo>
                    <a:pt x="3271" y="949"/>
                  </a:lnTo>
                  <a:lnTo>
                    <a:pt x="3249" y="935"/>
                  </a:lnTo>
                  <a:lnTo>
                    <a:pt x="3223" y="926"/>
                  </a:lnTo>
                  <a:lnTo>
                    <a:pt x="3196" y="923"/>
                  </a:lnTo>
                  <a:lnTo>
                    <a:pt x="2702" y="923"/>
                  </a:lnTo>
                  <a:close/>
                  <a:moveTo>
                    <a:pt x="2467" y="536"/>
                  </a:moveTo>
                  <a:lnTo>
                    <a:pt x="2516" y="590"/>
                  </a:lnTo>
                  <a:lnTo>
                    <a:pt x="2561" y="648"/>
                  </a:lnTo>
                  <a:lnTo>
                    <a:pt x="2602" y="709"/>
                  </a:lnTo>
                  <a:lnTo>
                    <a:pt x="2639" y="773"/>
                  </a:lnTo>
                  <a:lnTo>
                    <a:pt x="3196" y="773"/>
                  </a:lnTo>
                  <a:lnTo>
                    <a:pt x="3223" y="770"/>
                  </a:lnTo>
                  <a:lnTo>
                    <a:pt x="3249" y="762"/>
                  </a:lnTo>
                  <a:lnTo>
                    <a:pt x="3271" y="747"/>
                  </a:lnTo>
                  <a:lnTo>
                    <a:pt x="3289" y="729"/>
                  </a:lnTo>
                  <a:lnTo>
                    <a:pt x="3303" y="707"/>
                  </a:lnTo>
                  <a:lnTo>
                    <a:pt x="3312" y="682"/>
                  </a:lnTo>
                  <a:lnTo>
                    <a:pt x="3315" y="655"/>
                  </a:lnTo>
                  <a:lnTo>
                    <a:pt x="3312" y="627"/>
                  </a:lnTo>
                  <a:lnTo>
                    <a:pt x="3303" y="603"/>
                  </a:lnTo>
                  <a:lnTo>
                    <a:pt x="3289" y="581"/>
                  </a:lnTo>
                  <a:lnTo>
                    <a:pt x="3271" y="562"/>
                  </a:lnTo>
                  <a:lnTo>
                    <a:pt x="3249" y="548"/>
                  </a:lnTo>
                  <a:lnTo>
                    <a:pt x="3223" y="539"/>
                  </a:lnTo>
                  <a:lnTo>
                    <a:pt x="3196" y="536"/>
                  </a:lnTo>
                  <a:lnTo>
                    <a:pt x="2467" y="536"/>
                  </a:lnTo>
                  <a:close/>
                  <a:moveTo>
                    <a:pt x="1733" y="374"/>
                  </a:moveTo>
                  <a:lnTo>
                    <a:pt x="1657" y="377"/>
                  </a:lnTo>
                  <a:lnTo>
                    <a:pt x="1583" y="386"/>
                  </a:lnTo>
                  <a:lnTo>
                    <a:pt x="1512" y="402"/>
                  </a:lnTo>
                  <a:lnTo>
                    <a:pt x="1443" y="423"/>
                  </a:lnTo>
                  <a:lnTo>
                    <a:pt x="1376" y="450"/>
                  </a:lnTo>
                  <a:lnTo>
                    <a:pt x="1313" y="481"/>
                  </a:lnTo>
                  <a:lnTo>
                    <a:pt x="1252" y="518"/>
                  </a:lnTo>
                  <a:lnTo>
                    <a:pt x="1194" y="559"/>
                  </a:lnTo>
                  <a:lnTo>
                    <a:pt x="1140" y="605"/>
                  </a:lnTo>
                  <a:lnTo>
                    <a:pt x="1091" y="655"/>
                  </a:lnTo>
                  <a:lnTo>
                    <a:pt x="1044" y="708"/>
                  </a:lnTo>
                  <a:lnTo>
                    <a:pt x="1003" y="766"/>
                  </a:lnTo>
                  <a:lnTo>
                    <a:pt x="966" y="827"/>
                  </a:lnTo>
                  <a:lnTo>
                    <a:pt x="935" y="890"/>
                  </a:lnTo>
                  <a:lnTo>
                    <a:pt x="909" y="957"/>
                  </a:lnTo>
                  <a:lnTo>
                    <a:pt x="887" y="1026"/>
                  </a:lnTo>
                  <a:lnTo>
                    <a:pt x="872" y="1097"/>
                  </a:lnTo>
                  <a:lnTo>
                    <a:pt x="862" y="1171"/>
                  </a:lnTo>
                  <a:lnTo>
                    <a:pt x="859" y="1246"/>
                  </a:lnTo>
                  <a:lnTo>
                    <a:pt x="862" y="1321"/>
                  </a:lnTo>
                  <a:lnTo>
                    <a:pt x="872" y="1395"/>
                  </a:lnTo>
                  <a:lnTo>
                    <a:pt x="887" y="1466"/>
                  </a:lnTo>
                  <a:lnTo>
                    <a:pt x="909" y="1534"/>
                  </a:lnTo>
                  <a:lnTo>
                    <a:pt x="935" y="1602"/>
                  </a:lnTo>
                  <a:lnTo>
                    <a:pt x="966" y="1665"/>
                  </a:lnTo>
                  <a:lnTo>
                    <a:pt x="1003" y="1726"/>
                  </a:lnTo>
                  <a:lnTo>
                    <a:pt x="1044" y="1784"/>
                  </a:lnTo>
                  <a:lnTo>
                    <a:pt x="1091" y="1837"/>
                  </a:lnTo>
                  <a:lnTo>
                    <a:pt x="1140" y="1887"/>
                  </a:lnTo>
                  <a:lnTo>
                    <a:pt x="1194" y="1933"/>
                  </a:lnTo>
                  <a:lnTo>
                    <a:pt x="1252" y="1974"/>
                  </a:lnTo>
                  <a:lnTo>
                    <a:pt x="1313" y="2011"/>
                  </a:lnTo>
                  <a:lnTo>
                    <a:pt x="1376" y="2042"/>
                  </a:lnTo>
                  <a:lnTo>
                    <a:pt x="1443" y="2069"/>
                  </a:lnTo>
                  <a:lnTo>
                    <a:pt x="1512" y="2091"/>
                  </a:lnTo>
                  <a:lnTo>
                    <a:pt x="1583" y="2105"/>
                  </a:lnTo>
                  <a:lnTo>
                    <a:pt x="1657" y="2115"/>
                  </a:lnTo>
                  <a:lnTo>
                    <a:pt x="1733" y="2118"/>
                  </a:lnTo>
                  <a:lnTo>
                    <a:pt x="1808" y="2115"/>
                  </a:lnTo>
                  <a:lnTo>
                    <a:pt x="1881" y="2105"/>
                  </a:lnTo>
                  <a:lnTo>
                    <a:pt x="1953" y="2091"/>
                  </a:lnTo>
                  <a:lnTo>
                    <a:pt x="2021" y="2069"/>
                  </a:lnTo>
                  <a:lnTo>
                    <a:pt x="2089" y="2042"/>
                  </a:lnTo>
                  <a:lnTo>
                    <a:pt x="2152" y="2011"/>
                  </a:lnTo>
                  <a:lnTo>
                    <a:pt x="2213" y="1974"/>
                  </a:lnTo>
                  <a:lnTo>
                    <a:pt x="2271" y="1933"/>
                  </a:lnTo>
                  <a:lnTo>
                    <a:pt x="2324" y="1887"/>
                  </a:lnTo>
                  <a:lnTo>
                    <a:pt x="2374" y="1837"/>
                  </a:lnTo>
                  <a:lnTo>
                    <a:pt x="2420" y="1784"/>
                  </a:lnTo>
                  <a:lnTo>
                    <a:pt x="2461" y="1726"/>
                  </a:lnTo>
                  <a:lnTo>
                    <a:pt x="2498" y="1665"/>
                  </a:lnTo>
                  <a:lnTo>
                    <a:pt x="2530" y="1602"/>
                  </a:lnTo>
                  <a:lnTo>
                    <a:pt x="2556" y="1534"/>
                  </a:lnTo>
                  <a:lnTo>
                    <a:pt x="2578" y="1466"/>
                  </a:lnTo>
                  <a:lnTo>
                    <a:pt x="2593" y="1395"/>
                  </a:lnTo>
                  <a:lnTo>
                    <a:pt x="2602" y="1321"/>
                  </a:lnTo>
                  <a:lnTo>
                    <a:pt x="2606" y="1246"/>
                  </a:lnTo>
                  <a:lnTo>
                    <a:pt x="2602" y="1171"/>
                  </a:lnTo>
                  <a:lnTo>
                    <a:pt x="2593" y="1097"/>
                  </a:lnTo>
                  <a:lnTo>
                    <a:pt x="2578" y="1026"/>
                  </a:lnTo>
                  <a:lnTo>
                    <a:pt x="2556" y="957"/>
                  </a:lnTo>
                  <a:lnTo>
                    <a:pt x="2530" y="890"/>
                  </a:lnTo>
                  <a:lnTo>
                    <a:pt x="2498" y="827"/>
                  </a:lnTo>
                  <a:lnTo>
                    <a:pt x="2461" y="766"/>
                  </a:lnTo>
                  <a:lnTo>
                    <a:pt x="2420" y="708"/>
                  </a:lnTo>
                  <a:lnTo>
                    <a:pt x="2374" y="655"/>
                  </a:lnTo>
                  <a:lnTo>
                    <a:pt x="2324" y="605"/>
                  </a:lnTo>
                  <a:lnTo>
                    <a:pt x="2271" y="559"/>
                  </a:lnTo>
                  <a:lnTo>
                    <a:pt x="2213" y="518"/>
                  </a:lnTo>
                  <a:lnTo>
                    <a:pt x="2152" y="481"/>
                  </a:lnTo>
                  <a:lnTo>
                    <a:pt x="2089" y="450"/>
                  </a:lnTo>
                  <a:lnTo>
                    <a:pt x="2021" y="423"/>
                  </a:lnTo>
                  <a:lnTo>
                    <a:pt x="1953" y="402"/>
                  </a:lnTo>
                  <a:lnTo>
                    <a:pt x="1881" y="386"/>
                  </a:lnTo>
                  <a:lnTo>
                    <a:pt x="1808" y="377"/>
                  </a:lnTo>
                  <a:lnTo>
                    <a:pt x="1733" y="374"/>
                  </a:lnTo>
                  <a:close/>
                  <a:moveTo>
                    <a:pt x="1942" y="149"/>
                  </a:moveTo>
                  <a:lnTo>
                    <a:pt x="1917" y="152"/>
                  </a:lnTo>
                  <a:lnTo>
                    <a:pt x="1894" y="159"/>
                  </a:lnTo>
                  <a:lnTo>
                    <a:pt x="1873" y="172"/>
                  </a:lnTo>
                  <a:lnTo>
                    <a:pt x="1855" y="188"/>
                  </a:lnTo>
                  <a:lnTo>
                    <a:pt x="1840" y="207"/>
                  </a:lnTo>
                  <a:lnTo>
                    <a:pt x="1830" y="229"/>
                  </a:lnTo>
                  <a:lnTo>
                    <a:pt x="1900" y="238"/>
                  </a:lnTo>
                  <a:lnTo>
                    <a:pt x="1970" y="252"/>
                  </a:lnTo>
                  <a:lnTo>
                    <a:pt x="2037" y="271"/>
                  </a:lnTo>
                  <a:lnTo>
                    <a:pt x="2102" y="294"/>
                  </a:lnTo>
                  <a:lnTo>
                    <a:pt x="2165" y="320"/>
                  </a:lnTo>
                  <a:lnTo>
                    <a:pt x="2227" y="352"/>
                  </a:lnTo>
                  <a:lnTo>
                    <a:pt x="2284" y="386"/>
                  </a:lnTo>
                  <a:lnTo>
                    <a:pt x="3196" y="386"/>
                  </a:lnTo>
                  <a:lnTo>
                    <a:pt x="3223" y="383"/>
                  </a:lnTo>
                  <a:lnTo>
                    <a:pt x="3249" y="375"/>
                  </a:lnTo>
                  <a:lnTo>
                    <a:pt x="3271" y="360"/>
                  </a:lnTo>
                  <a:lnTo>
                    <a:pt x="3289" y="342"/>
                  </a:lnTo>
                  <a:lnTo>
                    <a:pt x="3303" y="320"/>
                  </a:lnTo>
                  <a:lnTo>
                    <a:pt x="3312" y="295"/>
                  </a:lnTo>
                  <a:lnTo>
                    <a:pt x="3315" y="268"/>
                  </a:lnTo>
                  <a:lnTo>
                    <a:pt x="3312" y="240"/>
                  </a:lnTo>
                  <a:lnTo>
                    <a:pt x="3303" y="216"/>
                  </a:lnTo>
                  <a:lnTo>
                    <a:pt x="3289" y="194"/>
                  </a:lnTo>
                  <a:lnTo>
                    <a:pt x="3271" y="175"/>
                  </a:lnTo>
                  <a:lnTo>
                    <a:pt x="3249" y="161"/>
                  </a:lnTo>
                  <a:lnTo>
                    <a:pt x="3223" y="152"/>
                  </a:lnTo>
                  <a:lnTo>
                    <a:pt x="3196" y="149"/>
                  </a:lnTo>
                  <a:lnTo>
                    <a:pt x="1942" y="149"/>
                  </a:lnTo>
                  <a:close/>
                  <a:moveTo>
                    <a:pt x="1942" y="0"/>
                  </a:moveTo>
                  <a:lnTo>
                    <a:pt x="3196" y="0"/>
                  </a:lnTo>
                  <a:lnTo>
                    <a:pt x="3236" y="3"/>
                  </a:lnTo>
                  <a:lnTo>
                    <a:pt x="3274" y="11"/>
                  </a:lnTo>
                  <a:lnTo>
                    <a:pt x="3309" y="25"/>
                  </a:lnTo>
                  <a:lnTo>
                    <a:pt x="3342" y="43"/>
                  </a:lnTo>
                  <a:lnTo>
                    <a:pt x="3372" y="66"/>
                  </a:lnTo>
                  <a:lnTo>
                    <a:pt x="3398" y="92"/>
                  </a:lnTo>
                  <a:lnTo>
                    <a:pt x="3421" y="123"/>
                  </a:lnTo>
                  <a:lnTo>
                    <a:pt x="3439" y="155"/>
                  </a:lnTo>
                  <a:lnTo>
                    <a:pt x="3453" y="191"/>
                  </a:lnTo>
                  <a:lnTo>
                    <a:pt x="3461" y="229"/>
                  </a:lnTo>
                  <a:lnTo>
                    <a:pt x="3465" y="268"/>
                  </a:lnTo>
                  <a:lnTo>
                    <a:pt x="3462" y="305"/>
                  </a:lnTo>
                  <a:lnTo>
                    <a:pt x="3454" y="341"/>
                  </a:lnTo>
                  <a:lnTo>
                    <a:pt x="3442" y="375"/>
                  </a:lnTo>
                  <a:lnTo>
                    <a:pt x="3426" y="406"/>
                  </a:lnTo>
                  <a:lnTo>
                    <a:pt x="3406" y="436"/>
                  </a:lnTo>
                  <a:lnTo>
                    <a:pt x="3381" y="461"/>
                  </a:lnTo>
                  <a:lnTo>
                    <a:pt x="3406" y="487"/>
                  </a:lnTo>
                  <a:lnTo>
                    <a:pt x="3426" y="517"/>
                  </a:lnTo>
                  <a:lnTo>
                    <a:pt x="3442" y="548"/>
                  </a:lnTo>
                  <a:lnTo>
                    <a:pt x="3454" y="582"/>
                  </a:lnTo>
                  <a:lnTo>
                    <a:pt x="3462" y="618"/>
                  </a:lnTo>
                  <a:lnTo>
                    <a:pt x="3465" y="655"/>
                  </a:lnTo>
                  <a:lnTo>
                    <a:pt x="3462" y="692"/>
                  </a:lnTo>
                  <a:lnTo>
                    <a:pt x="3454" y="728"/>
                  </a:lnTo>
                  <a:lnTo>
                    <a:pt x="3442" y="762"/>
                  </a:lnTo>
                  <a:lnTo>
                    <a:pt x="3426" y="793"/>
                  </a:lnTo>
                  <a:lnTo>
                    <a:pt x="3406" y="823"/>
                  </a:lnTo>
                  <a:lnTo>
                    <a:pt x="3381" y="848"/>
                  </a:lnTo>
                  <a:lnTo>
                    <a:pt x="3406" y="874"/>
                  </a:lnTo>
                  <a:lnTo>
                    <a:pt x="3426" y="904"/>
                  </a:lnTo>
                  <a:lnTo>
                    <a:pt x="3442" y="935"/>
                  </a:lnTo>
                  <a:lnTo>
                    <a:pt x="3454" y="969"/>
                  </a:lnTo>
                  <a:lnTo>
                    <a:pt x="3462" y="1005"/>
                  </a:lnTo>
                  <a:lnTo>
                    <a:pt x="3465" y="1041"/>
                  </a:lnTo>
                  <a:lnTo>
                    <a:pt x="3462" y="1079"/>
                  </a:lnTo>
                  <a:lnTo>
                    <a:pt x="3454" y="1115"/>
                  </a:lnTo>
                  <a:lnTo>
                    <a:pt x="3442" y="1149"/>
                  </a:lnTo>
                  <a:lnTo>
                    <a:pt x="3426" y="1180"/>
                  </a:lnTo>
                  <a:lnTo>
                    <a:pt x="3406" y="1210"/>
                  </a:lnTo>
                  <a:lnTo>
                    <a:pt x="3381" y="1235"/>
                  </a:lnTo>
                  <a:lnTo>
                    <a:pt x="3406" y="1261"/>
                  </a:lnTo>
                  <a:lnTo>
                    <a:pt x="3426" y="1291"/>
                  </a:lnTo>
                  <a:lnTo>
                    <a:pt x="3442" y="1322"/>
                  </a:lnTo>
                  <a:lnTo>
                    <a:pt x="3454" y="1356"/>
                  </a:lnTo>
                  <a:lnTo>
                    <a:pt x="3462" y="1392"/>
                  </a:lnTo>
                  <a:lnTo>
                    <a:pt x="3465" y="1428"/>
                  </a:lnTo>
                  <a:lnTo>
                    <a:pt x="3461" y="1468"/>
                  </a:lnTo>
                  <a:lnTo>
                    <a:pt x="3453" y="1506"/>
                  </a:lnTo>
                  <a:lnTo>
                    <a:pt x="3439" y="1542"/>
                  </a:lnTo>
                  <a:lnTo>
                    <a:pt x="3421" y="1574"/>
                  </a:lnTo>
                  <a:lnTo>
                    <a:pt x="3398" y="1605"/>
                  </a:lnTo>
                  <a:lnTo>
                    <a:pt x="3372" y="1631"/>
                  </a:lnTo>
                  <a:lnTo>
                    <a:pt x="3342" y="1653"/>
                  </a:lnTo>
                  <a:lnTo>
                    <a:pt x="3309" y="1672"/>
                  </a:lnTo>
                  <a:lnTo>
                    <a:pt x="3274" y="1686"/>
                  </a:lnTo>
                  <a:lnTo>
                    <a:pt x="3236" y="1694"/>
                  </a:lnTo>
                  <a:lnTo>
                    <a:pt x="3196" y="1696"/>
                  </a:lnTo>
                  <a:lnTo>
                    <a:pt x="2650" y="1696"/>
                  </a:lnTo>
                  <a:lnTo>
                    <a:pt x="2613" y="1765"/>
                  </a:lnTo>
                  <a:lnTo>
                    <a:pt x="2572" y="1829"/>
                  </a:lnTo>
                  <a:lnTo>
                    <a:pt x="2525" y="1890"/>
                  </a:lnTo>
                  <a:lnTo>
                    <a:pt x="2476" y="1947"/>
                  </a:lnTo>
                  <a:lnTo>
                    <a:pt x="2421" y="2000"/>
                  </a:lnTo>
                  <a:lnTo>
                    <a:pt x="2362" y="2050"/>
                  </a:lnTo>
                  <a:lnTo>
                    <a:pt x="2301" y="2095"/>
                  </a:lnTo>
                  <a:lnTo>
                    <a:pt x="2236" y="2135"/>
                  </a:lnTo>
                  <a:lnTo>
                    <a:pt x="2168" y="2171"/>
                  </a:lnTo>
                  <a:lnTo>
                    <a:pt x="2096" y="2201"/>
                  </a:lnTo>
                  <a:lnTo>
                    <a:pt x="2022" y="2225"/>
                  </a:lnTo>
                  <a:lnTo>
                    <a:pt x="1946" y="2245"/>
                  </a:lnTo>
                  <a:lnTo>
                    <a:pt x="1868" y="2259"/>
                  </a:lnTo>
                  <a:lnTo>
                    <a:pt x="1788" y="2266"/>
                  </a:lnTo>
                  <a:lnTo>
                    <a:pt x="1779" y="2303"/>
                  </a:lnTo>
                  <a:lnTo>
                    <a:pt x="1765" y="2339"/>
                  </a:lnTo>
                  <a:lnTo>
                    <a:pt x="1746" y="2371"/>
                  </a:lnTo>
                  <a:lnTo>
                    <a:pt x="1724" y="2401"/>
                  </a:lnTo>
                  <a:lnTo>
                    <a:pt x="1698" y="2427"/>
                  </a:lnTo>
                  <a:lnTo>
                    <a:pt x="1668" y="2449"/>
                  </a:lnTo>
                  <a:lnTo>
                    <a:pt x="1635" y="2467"/>
                  </a:lnTo>
                  <a:lnTo>
                    <a:pt x="1599" y="2481"/>
                  </a:lnTo>
                  <a:lnTo>
                    <a:pt x="1562" y="2489"/>
                  </a:lnTo>
                  <a:lnTo>
                    <a:pt x="1522" y="2492"/>
                  </a:lnTo>
                  <a:lnTo>
                    <a:pt x="268" y="2492"/>
                  </a:lnTo>
                  <a:lnTo>
                    <a:pt x="228" y="2489"/>
                  </a:lnTo>
                  <a:lnTo>
                    <a:pt x="191" y="2481"/>
                  </a:lnTo>
                  <a:lnTo>
                    <a:pt x="156" y="2467"/>
                  </a:lnTo>
                  <a:lnTo>
                    <a:pt x="122" y="2449"/>
                  </a:lnTo>
                  <a:lnTo>
                    <a:pt x="93" y="2426"/>
                  </a:lnTo>
                  <a:lnTo>
                    <a:pt x="66" y="2400"/>
                  </a:lnTo>
                  <a:lnTo>
                    <a:pt x="43" y="2370"/>
                  </a:lnTo>
                  <a:lnTo>
                    <a:pt x="25" y="2337"/>
                  </a:lnTo>
                  <a:lnTo>
                    <a:pt x="12" y="2301"/>
                  </a:lnTo>
                  <a:lnTo>
                    <a:pt x="3" y="2263"/>
                  </a:lnTo>
                  <a:lnTo>
                    <a:pt x="0" y="2224"/>
                  </a:lnTo>
                  <a:lnTo>
                    <a:pt x="2" y="2186"/>
                  </a:lnTo>
                  <a:lnTo>
                    <a:pt x="11" y="2151"/>
                  </a:lnTo>
                  <a:lnTo>
                    <a:pt x="22" y="2117"/>
                  </a:lnTo>
                  <a:lnTo>
                    <a:pt x="39" y="2085"/>
                  </a:lnTo>
                  <a:lnTo>
                    <a:pt x="59" y="2057"/>
                  </a:lnTo>
                  <a:lnTo>
                    <a:pt x="83" y="2031"/>
                  </a:lnTo>
                  <a:lnTo>
                    <a:pt x="59" y="2004"/>
                  </a:lnTo>
                  <a:lnTo>
                    <a:pt x="39" y="1976"/>
                  </a:lnTo>
                  <a:lnTo>
                    <a:pt x="22" y="1944"/>
                  </a:lnTo>
                  <a:lnTo>
                    <a:pt x="11" y="1910"/>
                  </a:lnTo>
                  <a:lnTo>
                    <a:pt x="2" y="1874"/>
                  </a:lnTo>
                  <a:lnTo>
                    <a:pt x="0" y="1837"/>
                  </a:lnTo>
                  <a:lnTo>
                    <a:pt x="2" y="1799"/>
                  </a:lnTo>
                  <a:lnTo>
                    <a:pt x="11" y="1764"/>
                  </a:lnTo>
                  <a:lnTo>
                    <a:pt x="22" y="1730"/>
                  </a:lnTo>
                  <a:lnTo>
                    <a:pt x="39" y="1698"/>
                  </a:lnTo>
                  <a:lnTo>
                    <a:pt x="59" y="1670"/>
                  </a:lnTo>
                  <a:lnTo>
                    <a:pt x="83" y="1644"/>
                  </a:lnTo>
                  <a:lnTo>
                    <a:pt x="59" y="1618"/>
                  </a:lnTo>
                  <a:lnTo>
                    <a:pt x="39" y="1589"/>
                  </a:lnTo>
                  <a:lnTo>
                    <a:pt x="22" y="1558"/>
                  </a:lnTo>
                  <a:lnTo>
                    <a:pt x="11" y="1523"/>
                  </a:lnTo>
                  <a:lnTo>
                    <a:pt x="2" y="1487"/>
                  </a:lnTo>
                  <a:lnTo>
                    <a:pt x="0" y="1450"/>
                  </a:lnTo>
                  <a:lnTo>
                    <a:pt x="2" y="1413"/>
                  </a:lnTo>
                  <a:lnTo>
                    <a:pt x="11" y="1377"/>
                  </a:lnTo>
                  <a:lnTo>
                    <a:pt x="22" y="1343"/>
                  </a:lnTo>
                  <a:lnTo>
                    <a:pt x="39" y="1312"/>
                  </a:lnTo>
                  <a:lnTo>
                    <a:pt x="59" y="1283"/>
                  </a:lnTo>
                  <a:lnTo>
                    <a:pt x="83" y="1257"/>
                  </a:lnTo>
                  <a:lnTo>
                    <a:pt x="59" y="1231"/>
                  </a:lnTo>
                  <a:lnTo>
                    <a:pt x="39" y="1202"/>
                  </a:lnTo>
                  <a:lnTo>
                    <a:pt x="22" y="1171"/>
                  </a:lnTo>
                  <a:lnTo>
                    <a:pt x="11" y="1136"/>
                  </a:lnTo>
                  <a:lnTo>
                    <a:pt x="2" y="1100"/>
                  </a:lnTo>
                  <a:lnTo>
                    <a:pt x="0" y="1063"/>
                  </a:lnTo>
                  <a:lnTo>
                    <a:pt x="3" y="1024"/>
                  </a:lnTo>
                  <a:lnTo>
                    <a:pt x="12" y="986"/>
                  </a:lnTo>
                  <a:lnTo>
                    <a:pt x="25" y="950"/>
                  </a:lnTo>
                  <a:lnTo>
                    <a:pt x="43" y="917"/>
                  </a:lnTo>
                  <a:lnTo>
                    <a:pt x="66" y="888"/>
                  </a:lnTo>
                  <a:lnTo>
                    <a:pt x="93" y="861"/>
                  </a:lnTo>
                  <a:lnTo>
                    <a:pt x="122" y="839"/>
                  </a:lnTo>
                  <a:lnTo>
                    <a:pt x="156" y="821"/>
                  </a:lnTo>
                  <a:lnTo>
                    <a:pt x="191" y="807"/>
                  </a:lnTo>
                  <a:lnTo>
                    <a:pt x="228" y="799"/>
                  </a:lnTo>
                  <a:lnTo>
                    <a:pt x="268" y="795"/>
                  </a:lnTo>
                  <a:lnTo>
                    <a:pt x="815" y="795"/>
                  </a:lnTo>
                  <a:lnTo>
                    <a:pt x="852" y="728"/>
                  </a:lnTo>
                  <a:lnTo>
                    <a:pt x="893" y="663"/>
                  </a:lnTo>
                  <a:lnTo>
                    <a:pt x="939" y="602"/>
                  </a:lnTo>
                  <a:lnTo>
                    <a:pt x="990" y="545"/>
                  </a:lnTo>
                  <a:lnTo>
                    <a:pt x="1043" y="492"/>
                  </a:lnTo>
                  <a:lnTo>
                    <a:pt x="1102" y="442"/>
                  </a:lnTo>
                  <a:lnTo>
                    <a:pt x="1163" y="397"/>
                  </a:lnTo>
                  <a:lnTo>
                    <a:pt x="1229" y="357"/>
                  </a:lnTo>
                  <a:lnTo>
                    <a:pt x="1297" y="321"/>
                  </a:lnTo>
                  <a:lnTo>
                    <a:pt x="1369" y="291"/>
                  </a:lnTo>
                  <a:lnTo>
                    <a:pt x="1442" y="267"/>
                  </a:lnTo>
                  <a:lnTo>
                    <a:pt x="1518" y="247"/>
                  </a:lnTo>
                  <a:lnTo>
                    <a:pt x="1597" y="233"/>
                  </a:lnTo>
                  <a:lnTo>
                    <a:pt x="1677" y="226"/>
                  </a:lnTo>
                  <a:lnTo>
                    <a:pt x="1685" y="189"/>
                  </a:lnTo>
                  <a:lnTo>
                    <a:pt x="1700" y="153"/>
                  </a:lnTo>
                  <a:lnTo>
                    <a:pt x="1718" y="120"/>
                  </a:lnTo>
                  <a:lnTo>
                    <a:pt x="1740" y="91"/>
                  </a:lnTo>
                  <a:lnTo>
                    <a:pt x="1768" y="65"/>
                  </a:lnTo>
                  <a:lnTo>
                    <a:pt x="1797" y="43"/>
                  </a:lnTo>
                  <a:lnTo>
                    <a:pt x="1830" y="25"/>
                  </a:lnTo>
                  <a:lnTo>
                    <a:pt x="1865" y="11"/>
                  </a:lnTo>
                  <a:lnTo>
                    <a:pt x="1902" y="3"/>
                  </a:lnTo>
                  <a:lnTo>
                    <a:pt x="19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8" name="Freeform 36"/>
            <p:cNvSpPr>
              <a:spLocks noEditPoints="1"/>
            </p:cNvSpPr>
            <p:nvPr/>
          </p:nvSpPr>
          <p:spPr bwMode="auto">
            <a:xfrm>
              <a:off x="3691" y="3862"/>
              <a:ext cx="165" cy="165"/>
            </a:xfrm>
            <a:custGeom>
              <a:avLst/>
              <a:gdLst>
                <a:gd name="T0" fmla="*/ 626 w 1490"/>
                <a:gd name="T1" fmla="*/ 161 h 1488"/>
                <a:gd name="T2" fmla="*/ 462 w 1490"/>
                <a:gd name="T3" fmla="*/ 221 h 1488"/>
                <a:gd name="T4" fmla="*/ 325 w 1490"/>
                <a:gd name="T5" fmla="*/ 324 h 1488"/>
                <a:gd name="T6" fmla="*/ 222 w 1490"/>
                <a:gd name="T7" fmla="*/ 461 h 1488"/>
                <a:gd name="T8" fmla="*/ 162 w 1490"/>
                <a:gd name="T9" fmla="*/ 625 h 1488"/>
                <a:gd name="T10" fmla="*/ 153 w 1490"/>
                <a:gd name="T11" fmla="*/ 804 h 1488"/>
                <a:gd name="T12" fmla="*/ 196 w 1490"/>
                <a:gd name="T13" fmla="*/ 976 h 1488"/>
                <a:gd name="T14" fmla="*/ 286 w 1490"/>
                <a:gd name="T15" fmla="*/ 1122 h 1488"/>
                <a:gd name="T16" fmla="*/ 412 w 1490"/>
                <a:gd name="T17" fmla="*/ 1237 h 1488"/>
                <a:gd name="T18" fmla="*/ 568 w 1490"/>
                <a:gd name="T19" fmla="*/ 1312 h 1488"/>
                <a:gd name="T20" fmla="*/ 746 w 1490"/>
                <a:gd name="T21" fmla="*/ 1338 h 1488"/>
                <a:gd name="T22" fmla="*/ 923 w 1490"/>
                <a:gd name="T23" fmla="*/ 1312 h 1488"/>
                <a:gd name="T24" fmla="*/ 1078 w 1490"/>
                <a:gd name="T25" fmla="*/ 1237 h 1488"/>
                <a:gd name="T26" fmla="*/ 1205 w 1490"/>
                <a:gd name="T27" fmla="*/ 1122 h 1488"/>
                <a:gd name="T28" fmla="*/ 1294 w 1490"/>
                <a:gd name="T29" fmla="*/ 976 h 1488"/>
                <a:gd name="T30" fmla="*/ 1337 w 1490"/>
                <a:gd name="T31" fmla="*/ 804 h 1488"/>
                <a:gd name="T32" fmla="*/ 1329 w 1490"/>
                <a:gd name="T33" fmla="*/ 625 h 1488"/>
                <a:gd name="T34" fmla="*/ 1269 w 1490"/>
                <a:gd name="T35" fmla="*/ 461 h 1488"/>
                <a:gd name="T36" fmla="*/ 1166 w 1490"/>
                <a:gd name="T37" fmla="*/ 324 h 1488"/>
                <a:gd name="T38" fmla="*/ 1029 w 1490"/>
                <a:gd name="T39" fmla="*/ 221 h 1488"/>
                <a:gd name="T40" fmla="*/ 865 w 1490"/>
                <a:gd name="T41" fmla="*/ 161 h 1488"/>
                <a:gd name="T42" fmla="*/ 746 w 1490"/>
                <a:gd name="T43" fmla="*/ 0 h 1488"/>
                <a:gd name="T44" fmla="*/ 944 w 1490"/>
                <a:gd name="T45" fmla="*/ 26 h 1488"/>
                <a:gd name="T46" fmla="*/ 1122 w 1490"/>
                <a:gd name="T47" fmla="*/ 101 h 1488"/>
                <a:gd name="T48" fmla="*/ 1272 w 1490"/>
                <a:gd name="T49" fmla="*/ 218 h 1488"/>
                <a:gd name="T50" fmla="*/ 1389 w 1490"/>
                <a:gd name="T51" fmla="*/ 369 h 1488"/>
                <a:gd name="T52" fmla="*/ 1464 w 1490"/>
                <a:gd name="T53" fmla="*/ 547 h 1488"/>
                <a:gd name="T54" fmla="*/ 1490 w 1490"/>
                <a:gd name="T55" fmla="*/ 744 h 1488"/>
                <a:gd name="T56" fmla="*/ 1464 w 1490"/>
                <a:gd name="T57" fmla="*/ 942 h 1488"/>
                <a:gd name="T58" fmla="*/ 1389 w 1490"/>
                <a:gd name="T59" fmla="*/ 1120 h 1488"/>
                <a:gd name="T60" fmla="*/ 1272 w 1490"/>
                <a:gd name="T61" fmla="*/ 1270 h 1488"/>
                <a:gd name="T62" fmla="*/ 1122 w 1490"/>
                <a:gd name="T63" fmla="*/ 1387 h 1488"/>
                <a:gd name="T64" fmla="*/ 944 w 1490"/>
                <a:gd name="T65" fmla="*/ 1461 h 1488"/>
                <a:gd name="T66" fmla="*/ 746 w 1490"/>
                <a:gd name="T67" fmla="*/ 1488 h 1488"/>
                <a:gd name="T68" fmla="*/ 548 w 1490"/>
                <a:gd name="T69" fmla="*/ 1461 h 1488"/>
                <a:gd name="T70" fmla="*/ 370 w 1490"/>
                <a:gd name="T71" fmla="*/ 1387 h 1488"/>
                <a:gd name="T72" fmla="*/ 218 w 1490"/>
                <a:gd name="T73" fmla="*/ 1270 h 1488"/>
                <a:gd name="T74" fmla="*/ 102 w 1490"/>
                <a:gd name="T75" fmla="*/ 1120 h 1488"/>
                <a:gd name="T76" fmla="*/ 27 w 1490"/>
                <a:gd name="T77" fmla="*/ 942 h 1488"/>
                <a:gd name="T78" fmla="*/ 0 w 1490"/>
                <a:gd name="T79" fmla="*/ 744 h 1488"/>
                <a:gd name="T80" fmla="*/ 27 w 1490"/>
                <a:gd name="T81" fmla="*/ 547 h 1488"/>
                <a:gd name="T82" fmla="*/ 102 w 1490"/>
                <a:gd name="T83" fmla="*/ 369 h 1488"/>
                <a:gd name="T84" fmla="*/ 218 w 1490"/>
                <a:gd name="T85" fmla="*/ 218 h 1488"/>
                <a:gd name="T86" fmla="*/ 370 w 1490"/>
                <a:gd name="T87" fmla="*/ 101 h 1488"/>
                <a:gd name="T88" fmla="*/ 548 w 1490"/>
                <a:gd name="T89" fmla="*/ 26 h 1488"/>
                <a:gd name="T90" fmla="*/ 746 w 1490"/>
                <a:gd name="T91" fmla="*/ 0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0" h="1488">
                  <a:moveTo>
                    <a:pt x="746" y="149"/>
                  </a:moveTo>
                  <a:lnTo>
                    <a:pt x="685" y="153"/>
                  </a:lnTo>
                  <a:lnTo>
                    <a:pt x="626" y="161"/>
                  </a:lnTo>
                  <a:lnTo>
                    <a:pt x="568" y="176"/>
                  </a:lnTo>
                  <a:lnTo>
                    <a:pt x="514" y="196"/>
                  </a:lnTo>
                  <a:lnTo>
                    <a:pt x="462" y="221"/>
                  </a:lnTo>
                  <a:lnTo>
                    <a:pt x="412" y="250"/>
                  </a:lnTo>
                  <a:lnTo>
                    <a:pt x="367" y="285"/>
                  </a:lnTo>
                  <a:lnTo>
                    <a:pt x="325" y="324"/>
                  </a:lnTo>
                  <a:lnTo>
                    <a:pt x="286" y="366"/>
                  </a:lnTo>
                  <a:lnTo>
                    <a:pt x="251" y="411"/>
                  </a:lnTo>
                  <a:lnTo>
                    <a:pt x="222" y="461"/>
                  </a:lnTo>
                  <a:lnTo>
                    <a:pt x="196" y="513"/>
                  </a:lnTo>
                  <a:lnTo>
                    <a:pt x="176" y="567"/>
                  </a:lnTo>
                  <a:lnTo>
                    <a:pt x="162" y="625"/>
                  </a:lnTo>
                  <a:lnTo>
                    <a:pt x="153" y="683"/>
                  </a:lnTo>
                  <a:lnTo>
                    <a:pt x="150" y="744"/>
                  </a:lnTo>
                  <a:lnTo>
                    <a:pt x="153" y="804"/>
                  </a:lnTo>
                  <a:lnTo>
                    <a:pt x="162" y="863"/>
                  </a:lnTo>
                  <a:lnTo>
                    <a:pt x="176" y="921"/>
                  </a:lnTo>
                  <a:lnTo>
                    <a:pt x="196" y="976"/>
                  </a:lnTo>
                  <a:lnTo>
                    <a:pt x="222" y="1027"/>
                  </a:lnTo>
                  <a:lnTo>
                    <a:pt x="251" y="1077"/>
                  </a:lnTo>
                  <a:lnTo>
                    <a:pt x="286" y="1122"/>
                  </a:lnTo>
                  <a:lnTo>
                    <a:pt x="325" y="1164"/>
                  </a:lnTo>
                  <a:lnTo>
                    <a:pt x="367" y="1203"/>
                  </a:lnTo>
                  <a:lnTo>
                    <a:pt x="412" y="1237"/>
                  </a:lnTo>
                  <a:lnTo>
                    <a:pt x="462" y="1267"/>
                  </a:lnTo>
                  <a:lnTo>
                    <a:pt x="514" y="1292"/>
                  </a:lnTo>
                  <a:lnTo>
                    <a:pt x="568" y="1312"/>
                  </a:lnTo>
                  <a:lnTo>
                    <a:pt x="626" y="1327"/>
                  </a:lnTo>
                  <a:lnTo>
                    <a:pt x="685" y="1335"/>
                  </a:lnTo>
                  <a:lnTo>
                    <a:pt x="746" y="1338"/>
                  </a:lnTo>
                  <a:lnTo>
                    <a:pt x="806" y="1335"/>
                  </a:lnTo>
                  <a:lnTo>
                    <a:pt x="865" y="1327"/>
                  </a:lnTo>
                  <a:lnTo>
                    <a:pt x="923" y="1312"/>
                  </a:lnTo>
                  <a:lnTo>
                    <a:pt x="977" y="1292"/>
                  </a:lnTo>
                  <a:lnTo>
                    <a:pt x="1029" y="1267"/>
                  </a:lnTo>
                  <a:lnTo>
                    <a:pt x="1078" y="1237"/>
                  </a:lnTo>
                  <a:lnTo>
                    <a:pt x="1124" y="1203"/>
                  </a:lnTo>
                  <a:lnTo>
                    <a:pt x="1166" y="1164"/>
                  </a:lnTo>
                  <a:lnTo>
                    <a:pt x="1205" y="1122"/>
                  </a:lnTo>
                  <a:lnTo>
                    <a:pt x="1240" y="1077"/>
                  </a:lnTo>
                  <a:lnTo>
                    <a:pt x="1269" y="1027"/>
                  </a:lnTo>
                  <a:lnTo>
                    <a:pt x="1294" y="976"/>
                  </a:lnTo>
                  <a:lnTo>
                    <a:pt x="1314" y="921"/>
                  </a:lnTo>
                  <a:lnTo>
                    <a:pt x="1329" y="863"/>
                  </a:lnTo>
                  <a:lnTo>
                    <a:pt x="1337" y="804"/>
                  </a:lnTo>
                  <a:lnTo>
                    <a:pt x="1341" y="744"/>
                  </a:lnTo>
                  <a:lnTo>
                    <a:pt x="1337" y="683"/>
                  </a:lnTo>
                  <a:lnTo>
                    <a:pt x="1329" y="625"/>
                  </a:lnTo>
                  <a:lnTo>
                    <a:pt x="1314" y="567"/>
                  </a:lnTo>
                  <a:lnTo>
                    <a:pt x="1294" y="513"/>
                  </a:lnTo>
                  <a:lnTo>
                    <a:pt x="1269" y="461"/>
                  </a:lnTo>
                  <a:lnTo>
                    <a:pt x="1240" y="411"/>
                  </a:lnTo>
                  <a:lnTo>
                    <a:pt x="1205" y="366"/>
                  </a:lnTo>
                  <a:lnTo>
                    <a:pt x="1166" y="324"/>
                  </a:lnTo>
                  <a:lnTo>
                    <a:pt x="1124" y="285"/>
                  </a:lnTo>
                  <a:lnTo>
                    <a:pt x="1078" y="250"/>
                  </a:lnTo>
                  <a:lnTo>
                    <a:pt x="1029" y="221"/>
                  </a:lnTo>
                  <a:lnTo>
                    <a:pt x="977" y="196"/>
                  </a:lnTo>
                  <a:lnTo>
                    <a:pt x="923" y="176"/>
                  </a:lnTo>
                  <a:lnTo>
                    <a:pt x="865" y="161"/>
                  </a:lnTo>
                  <a:lnTo>
                    <a:pt x="806" y="153"/>
                  </a:lnTo>
                  <a:lnTo>
                    <a:pt x="746" y="149"/>
                  </a:lnTo>
                  <a:close/>
                  <a:moveTo>
                    <a:pt x="746" y="0"/>
                  </a:moveTo>
                  <a:lnTo>
                    <a:pt x="813" y="3"/>
                  </a:lnTo>
                  <a:lnTo>
                    <a:pt x="879" y="12"/>
                  </a:lnTo>
                  <a:lnTo>
                    <a:pt x="944" y="26"/>
                  </a:lnTo>
                  <a:lnTo>
                    <a:pt x="1005" y="46"/>
                  </a:lnTo>
                  <a:lnTo>
                    <a:pt x="1065" y="72"/>
                  </a:lnTo>
                  <a:lnTo>
                    <a:pt x="1122" y="101"/>
                  </a:lnTo>
                  <a:lnTo>
                    <a:pt x="1175" y="136"/>
                  </a:lnTo>
                  <a:lnTo>
                    <a:pt x="1225" y="175"/>
                  </a:lnTo>
                  <a:lnTo>
                    <a:pt x="1272" y="218"/>
                  </a:lnTo>
                  <a:lnTo>
                    <a:pt x="1315" y="265"/>
                  </a:lnTo>
                  <a:lnTo>
                    <a:pt x="1354" y="315"/>
                  </a:lnTo>
                  <a:lnTo>
                    <a:pt x="1389" y="369"/>
                  </a:lnTo>
                  <a:lnTo>
                    <a:pt x="1418" y="425"/>
                  </a:lnTo>
                  <a:lnTo>
                    <a:pt x="1444" y="485"/>
                  </a:lnTo>
                  <a:lnTo>
                    <a:pt x="1464" y="547"/>
                  </a:lnTo>
                  <a:lnTo>
                    <a:pt x="1478" y="610"/>
                  </a:lnTo>
                  <a:lnTo>
                    <a:pt x="1488" y="676"/>
                  </a:lnTo>
                  <a:lnTo>
                    <a:pt x="1490" y="744"/>
                  </a:lnTo>
                  <a:lnTo>
                    <a:pt x="1488" y="812"/>
                  </a:lnTo>
                  <a:lnTo>
                    <a:pt x="1478" y="878"/>
                  </a:lnTo>
                  <a:lnTo>
                    <a:pt x="1464" y="942"/>
                  </a:lnTo>
                  <a:lnTo>
                    <a:pt x="1444" y="1003"/>
                  </a:lnTo>
                  <a:lnTo>
                    <a:pt x="1418" y="1063"/>
                  </a:lnTo>
                  <a:lnTo>
                    <a:pt x="1389" y="1120"/>
                  </a:lnTo>
                  <a:lnTo>
                    <a:pt x="1354" y="1173"/>
                  </a:lnTo>
                  <a:lnTo>
                    <a:pt x="1315" y="1223"/>
                  </a:lnTo>
                  <a:lnTo>
                    <a:pt x="1272" y="1270"/>
                  </a:lnTo>
                  <a:lnTo>
                    <a:pt x="1225" y="1313"/>
                  </a:lnTo>
                  <a:lnTo>
                    <a:pt x="1175" y="1352"/>
                  </a:lnTo>
                  <a:lnTo>
                    <a:pt x="1122" y="1387"/>
                  </a:lnTo>
                  <a:lnTo>
                    <a:pt x="1065" y="1416"/>
                  </a:lnTo>
                  <a:lnTo>
                    <a:pt x="1005" y="1441"/>
                  </a:lnTo>
                  <a:lnTo>
                    <a:pt x="944" y="1461"/>
                  </a:lnTo>
                  <a:lnTo>
                    <a:pt x="879" y="1476"/>
                  </a:lnTo>
                  <a:lnTo>
                    <a:pt x="813" y="1486"/>
                  </a:lnTo>
                  <a:lnTo>
                    <a:pt x="746" y="1488"/>
                  </a:lnTo>
                  <a:lnTo>
                    <a:pt x="677" y="1486"/>
                  </a:lnTo>
                  <a:lnTo>
                    <a:pt x="611" y="1476"/>
                  </a:lnTo>
                  <a:lnTo>
                    <a:pt x="548" y="1461"/>
                  </a:lnTo>
                  <a:lnTo>
                    <a:pt x="486" y="1441"/>
                  </a:lnTo>
                  <a:lnTo>
                    <a:pt x="426" y="1416"/>
                  </a:lnTo>
                  <a:lnTo>
                    <a:pt x="370" y="1387"/>
                  </a:lnTo>
                  <a:lnTo>
                    <a:pt x="316" y="1352"/>
                  </a:lnTo>
                  <a:lnTo>
                    <a:pt x="266" y="1313"/>
                  </a:lnTo>
                  <a:lnTo>
                    <a:pt x="218" y="1270"/>
                  </a:lnTo>
                  <a:lnTo>
                    <a:pt x="175" y="1223"/>
                  </a:lnTo>
                  <a:lnTo>
                    <a:pt x="136" y="1173"/>
                  </a:lnTo>
                  <a:lnTo>
                    <a:pt x="102" y="1120"/>
                  </a:lnTo>
                  <a:lnTo>
                    <a:pt x="72" y="1063"/>
                  </a:lnTo>
                  <a:lnTo>
                    <a:pt x="47" y="1003"/>
                  </a:lnTo>
                  <a:lnTo>
                    <a:pt x="27" y="942"/>
                  </a:lnTo>
                  <a:lnTo>
                    <a:pt x="12" y="878"/>
                  </a:lnTo>
                  <a:lnTo>
                    <a:pt x="4" y="812"/>
                  </a:lnTo>
                  <a:lnTo>
                    <a:pt x="0" y="744"/>
                  </a:lnTo>
                  <a:lnTo>
                    <a:pt x="4" y="676"/>
                  </a:lnTo>
                  <a:lnTo>
                    <a:pt x="12" y="610"/>
                  </a:lnTo>
                  <a:lnTo>
                    <a:pt x="27" y="547"/>
                  </a:lnTo>
                  <a:lnTo>
                    <a:pt x="47" y="485"/>
                  </a:lnTo>
                  <a:lnTo>
                    <a:pt x="72" y="425"/>
                  </a:lnTo>
                  <a:lnTo>
                    <a:pt x="102" y="369"/>
                  </a:lnTo>
                  <a:lnTo>
                    <a:pt x="136" y="315"/>
                  </a:lnTo>
                  <a:lnTo>
                    <a:pt x="175" y="265"/>
                  </a:lnTo>
                  <a:lnTo>
                    <a:pt x="218" y="218"/>
                  </a:lnTo>
                  <a:lnTo>
                    <a:pt x="266" y="175"/>
                  </a:lnTo>
                  <a:lnTo>
                    <a:pt x="316" y="136"/>
                  </a:lnTo>
                  <a:lnTo>
                    <a:pt x="370" y="101"/>
                  </a:lnTo>
                  <a:lnTo>
                    <a:pt x="426" y="72"/>
                  </a:lnTo>
                  <a:lnTo>
                    <a:pt x="486" y="46"/>
                  </a:lnTo>
                  <a:lnTo>
                    <a:pt x="548" y="26"/>
                  </a:lnTo>
                  <a:lnTo>
                    <a:pt x="611" y="12"/>
                  </a:lnTo>
                  <a:lnTo>
                    <a:pt x="677" y="3"/>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9" name="Freeform 37"/>
            <p:cNvSpPr>
              <a:spLocks noEditPoints="1"/>
            </p:cNvSpPr>
            <p:nvPr/>
          </p:nvSpPr>
          <p:spPr bwMode="auto">
            <a:xfrm>
              <a:off x="3742" y="3892"/>
              <a:ext cx="63" cy="105"/>
            </a:xfrm>
            <a:custGeom>
              <a:avLst/>
              <a:gdLst>
                <a:gd name="T0" fmla="*/ 374 w 561"/>
                <a:gd name="T1" fmla="*/ 681 h 945"/>
                <a:gd name="T2" fmla="*/ 408 w 561"/>
                <a:gd name="T3" fmla="*/ 641 h 945"/>
                <a:gd name="T4" fmla="*/ 401 w 561"/>
                <a:gd name="T5" fmla="*/ 599 h 945"/>
                <a:gd name="T6" fmla="*/ 356 w 561"/>
                <a:gd name="T7" fmla="*/ 563 h 945"/>
                <a:gd name="T8" fmla="*/ 171 w 561"/>
                <a:gd name="T9" fmla="*/ 278 h 945"/>
                <a:gd name="T10" fmla="*/ 149 w 561"/>
                <a:gd name="T11" fmla="*/ 319 h 945"/>
                <a:gd name="T12" fmla="*/ 171 w 561"/>
                <a:gd name="T13" fmla="*/ 361 h 945"/>
                <a:gd name="T14" fmla="*/ 205 w 561"/>
                <a:gd name="T15" fmla="*/ 255 h 945"/>
                <a:gd name="T16" fmla="*/ 318 w 561"/>
                <a:gd name="T17" fmla="*/ 11 h 945"/>
                <a:gd name="T18" fmla="*/ 352 w 561"/>
                <a:gd name="T19" fmla="*/ 55 h 945"/>
                <a:gd name="T20" fmla="*/ 393 w 561"/>
                <a:gd name="T21" fmla="*/ 110 h 945"/>
                <a:gd name="T22" fmla="*/ 490 w 561"/>
                <a:gd name="T23" fmla="*/ 166 h 945"/>
                <a:gd name="T24" fmla="*/ 548 w 561"/>
                <a:gd name="T25" fmla="*/ 252 h 945"/>
                <a:gd name="T26" fmla="*/ 558 w 561"/>
                <a:gd name="T27" fmla="*/ 339 h 945"/>
                <a:gd name="T28" fmla="*/ 523 w 561"/>
                <a:gd name="T29" fmla="*/ 384 h 945"/>
                <a:gd name="T30" fmla="*/ 466 w 561"/>
                <a:gd name="T31" fmla="*/ 391 h 945"/>
                <a:gd name="T32" fmla="*/ 421 w 561"/>
                <a:gd name="T33" fmla="*/ 357 h 945"/>
                <a:gd name="T34" fmla="*/ 408 w 561"/>
                <a:gd name="T35" fmla="*/ 305 h 945"/>
                <a:gd name="T36" fmla="*/ 374 w 561"/>
                <a:gd name="T37" fmla="*/ 265 h 945"/>
                <a:gd name="T38" fmla="*/ 393 w 561"/>
                <a:gd name="T39" fmla="*/ 417 h 945"/>
                <a:gd name="T40" fmla="*/ 490 w 561"/>
                <a:gd name="T41" fmla="*/ 473 h 945"/>
                <a:gd name="T42" fmla="*/ 548 w 561"/>
                <a:gd name="T43" fmla="*/ 559 h 945"/>
                <a:gd name="T44" fmla="*/ 558 w 561"/>
                <a:gd name="T45" fmla="*/ 662 h 945"/>
                <a:gd name="T46" fmla="*/ 514 w 561"/>
                <a:gd name="T47" fmla="*/ 754 h 945"/>
                <a:gd name="T48" fmla="*/ 429 w 561"/>
                <a:gd name="T49" fmla="*/ 821 h 945"/>
                <a:gd name="T50" fmla="*/ 356 w 561"/>
                <a:gd name="T51" fmla="*/ 871 h 945"/>
                <a:gd name="T52" fmla="*/ 333 w 561"/>
                <a:gd name="T53" fmla="*/ 923 h 945"/>
                <a:gd name="T54" fmla="*/ 281 w 561"/>
                <a:gd name="T55" fmla="*/ 945 h 945"/>
                <a:gd name="T56" fmla="*/ 227 w 561"/>
                <a:gd name="T57" fmla="*/ 923 h 945"/>
                <a:gd name="T58" fmla="*/ 205 w 561"/>
                <a:gd name="T59" fmla="*/ 871 h 945"/>
                <a:gd name="T60" fmla="*/ 131 w 561"/>
                <a:gd name="T61" fmla="*/ 821 h 945"/>
                <a:gd name="T62" fmla="*/ 46 w 561"/>
                <a:gd name="T63" fmla="*/ 754 h 945"/>
                <a:gd name="T64" fmla="*/ 3 w 561"/>
                <a:gd name="T65" fmla="*/ 662 h 945"/>
                <a:gd name="T66" fmla="*/ 10 w 561"/>
                <a:gd name="T67" fmla="*/ 589 h 945"/>
                <a:gd name="T68" fmla="*/ 56 w 561"/>
                <a:gd name="T69" fmla="*/ 554 h 945"/>
                <a:gd name="T70" fmla="*/ 112 w 561"/>
                <a:gd name="T71" fmla="*/ 563 h 945"/>
                <a:gd name="T72" fmla="*/ 147 w 561"/>
                <a:gd name="T73" fmla="*/ 607 h 945"/>
                <a:gd name="T74" fmla="*/ 160 w 561"/>
                <a:gd name="T75" fmla="*/ 655 h 945"/>
                <a:gd name="T76" fmla="*/ 205 w 561"/>
                <a:gd name="T77" fmla="*/ 691 h 945"/>
                <a:gd name="T78" fmla="*/ 131 w 561"/>
                <a:gd name="T79" fmla="*/ 513 h 945"/>
                <a:gd name="T80" fmla="*/ 46 w 561"/>
                <a:gd name="T81" fmla="*/ 446 h 945"/>
                <a:gd name="T82" fmla="*/ 3 w 561"/>
                <a:gd name="T83" fmla="*/ 354 h 945"/>
                <a:gd name="T84" fmla="*/ 12 w 561"/>
                <a:gd name="T85" fmla="*/ 252 h 945"/>
                <a:gd name="T86" fmla="*/ 70 w 561"/>
                <a:gd name="T87" fmla="*/ 166 h 945"/>
                <a:gd name="T88" fmla="*/ 167 w 561"/>
                <a:gd name="T89" fmla="*/ 110 h 945"/>
                <a:gd name="T90" fmla="*/ 208 w 561"/>
                <a:gd name="T91" fmla="*/ 55 h 945"/>
                <a:gd name="T92" fmla="*/ 243 w 561"/>
                <a:gd name="T93" fmla="*/ 11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1" h="945">
                  <a:moveTo>
                    <a:pt x="356" y="563"/>
                  </a:moveTo>
                  <a:lnTo>
                    <a:pt x="356" y="691"/>
                  </a:lnTo>
                  <a:lnTo>
                    <a:pt x="374" y="681"/>
                  </a:lnTo>
                  <a:lnTo>
                    <a:pt x="389" y="668"/>
                  </a:lnTo>
                  <a:lnTo>
                    <a:pt x="401" y="655"/>
                  </a:lnTo>
                  <a:lnTo>
                    <a:pt x="408" y="641"/>
                  </a:lnTo>
                  <a:lnTo>
                    <a:pt x="411" y="627"/>
                  </a:lnTo>
                  <a:lnTo>
                    <a:pt x="408" y="612"/>
                  </a:lnTo>
                  <a:lnTo>
                    <a:pt x="401" y="599"/>
                  </a:lnTo>
                  <a:lnTo>
                    <a:pt x="389" y="585"/>
                  </a:lnTo>
                  <a:lnTo>
                    <a:pt x="374" y="573"/>
                  </a:lnTo>
                  <a:lnTo>
                    <a:pt x="356" y="563"/>
                  </a:lnTo>
                  <a:close/>
                  <a:moveTo>
                    <a:pt x="205" y="255"/>
                  </a:moveTo>
                  <a:lnTo>
                    <a:pt x="186" y="265"/>
                  </a:lnTo>
                  <a:lnTo>
                    <a:pt x="171" y="278"/>
                  </a:lnTo>
                  <a:lnTo>
                    <a:pt x="160" y="290"/>
                  </a:lnTo>
                  <a:lnTo>
                    <a:pt x="152" y="305"/>
                  </a:lnTo>
                  <a:lnTo>
                    <a:pt x="149" y="319"/>
                  </a:lnTo>
                  <a:lnTo>
                    <a:pt x="152" y="334"/>
                  </a:lnTo>
                  <a:lnTo>
                    <a:pt x="160" y="347"/>
                  </a:lnTo>
                  <a:lnTo>
                    <a:pt x="171" y="361"/>
                  </a:lnTo>
                  <a:lnTo>
                    <a:pt x="186" y="372"/>
                  </a:lnTo>
                  <a:lnTo>
                    <a:pt x="205" y="383"/>
                  </a:lnTo>
                  <a:lnTo>
                    <a:pt x="205" y="255"/>
                  </a:lnTo>
                  <a:close/>
                  <a:moveTo>
                    <a:pt x="281" y="0"/>
                  </a:moveTo>
                  <a:lnTo>
                    <a:pt x="300" y="3"/>
                  </a:lnTo>
                  <a:lnTo>
                    <a:pt x="318" y="11"/>
                  </a:lnTo>
                  <a:lnTo>
                    <a:pt x="333" y="22"/>
                  </a:lnTo>
                  <a:lnTo>
                    <a:pt x="345" y="37"/>
                  </a:lnTo>
                  <a:lnTo>
                    <a:pt x="352" y="55"/>
                  </a:lnTo>
                  <a:lnTo>
                    <a:pt x="356" y="75"/>
                  </a:lnTo>
                  <a:lnTo>
                    <a:pt x="356" y="98"/>
                  </a:lnTo>
                  <a:lnTo>
                    <a:pt x="393" y="110"/>
                  </a:lnTo>
                  <a:lnTo>
                    <a:pt x="429" y="124"/>
                  </a:lnTo>
                  <a:lnTo>
                    <a:pt x="462" y="143"/>
                  </a:lnTo>
                  <a:lnTo>
                    <a:pt x="490" y="166"/>
                  </a:lnTo>
                  <a:lnTo>
                    <a:pt x="514" y="192"/>
                  </a:lnTo>
                  <a:lnTo>
                    <a:pt x="533" y="220"/>
                  </a:lnTo>
                  <a:lnTo>
                    <a:pt x="548" y="252"/>
                  </a:lnTo>
                  <a:lnTo>
                    <a:pt x="558" y="284"/>
                  </a:lnTo>
                  <a:lnTo>
                    <a:pt x="561" y="319"/>
                  </a:lnTo>
                  <a:lnTo>
                    <a:pt x="558" y="339"/>
                  </a:lnTo>
                  <a:lnTo>
                    <a:pt x="550" y="357"/>
                  </a:lnTo>
                  <a:lnTo>
                    <a:pt x="539" y="371"/>
                  </a:lnTo>
                  <a:lnTo>
                    <a:pt x="523" y="384"/>
                  </a:lnTo>
                  <a:lnTo>
                    <a:pt x="506" y="391"/>
                  </a:lnTo>
                  <a:lnTo>
                    <a:pt x="486" y="394"/>
                  </a:lnTo>
                  <a:lnTo>
                    <a:pt x="466" y="391"/>
                  </a:lnTo>
                  <a:lnTo>
                    <a:pt x="448" y="384"/>
                  </a:lnTo>
                  <a:lnTo>
                    <a:pt x="432" y="371"/>
                  </a:lnTo>
                  <a:lnTo>
                    <a:pt x="421" y="357"/>
                  </a:lnTo>
                  <a:lnTo>
                    <a:pt x="413" y="339"/>
                  </a:lnTo>
                  <a:lnTo>
                    <a:pt x="411" y="319"/>
                  </a:lnTo>
                  <a:lnTo>
                    <a:pt x="408" y="305"/>
                  </a:lnTo>
                  <a:lnTo>
                    <a:pt x="401" y="290"/>
                  </a:lnTo>
                  <a:lnTo>
                    <a:pt x="389" y="278"/>
                  </a:lnTo>
                  <a:lnTo>
                    <a:pt x="374" y="265"/>
                  </a:lnTo>
                  <a:lnTo>
                    <a:pt x="356" y="255"/>
                  </a:lnTo>
                  <a:lnTo>
                    <a:pt x="356" y="406"/>
                  </a:lnTo>
                  <a:lnTo>
                    <a:pt x="393" y="417"/>
                  </a:lnTo>
                  <a:lnTo>
                    <a:pt x="429" y="432"/>
                  </a:lnTo>
                  <a:lnTo>
                    <a:pt x="462" y="451"/>
                  </a:lnTo>
                  <a:lnTo>
                    <a:pt x="490" y="473"/>
                  </a:lnTo>
                  <a:lnTo>
                    <a:pt x="514" y="500"/>
                  </a:lnTo>
                  <a:lnTo>
                    <a:pt x="533" y="528"/>
                  </a:lnTo>
                  <a:lnTo>
                    <a:pt x="548" y="559"/>
                  </a:lnTo>
                  <a:lnTo>
                    <a:pt x="558" y="592"/>
                  </a:lnTo>
                  <a:lnTo>
                    <a:pt x="561" y="627"/>
                  </a:lnTo>
                  <a:lnTo>
                    <a:pt x="558" y="662"/>
                  </a:lnTo>
                  <a:lnTo>
                    <a:pt x="548" y="694"/>
                  </a:lnTo>
                  <a:lnTo>
                    <a:pt x="533" y="726"/>
                  </a:lnTo>
                  <a:lnTo>
                    <a:pt x="514" y="754"/>
                  </a:lnTo>
                  <a:lnTo>
                    <a:pt x="490" y="779"/>
                  </a:lnTo>
                  <a:lnTo>
                    <a:pt x="462" y="802"/>
                  </a:lnTo>
                  <a:lnTo>
                    <a:pt x="429" y="821"/>
                  </a:lnTo>
                  <a:lnTo>
                    <a:pt x="393" y="836"/>
                  </a:lnTo>
                  <a:lnTo>
                    <a:pt x="356" y="848"/>
                  </a:lnTo>
                  <a:lnTo>
                    <a:pt x="356" y="871"/>
                  </a:lnTo>
                  <a:lnTo>
                    <a:pt x="352" y="891"/>
                  </a:lnTo>
                  <a:lnTo>
                    <a:pt x="345" y="909"/>
                  </a:lnTo>
                  <a:lnTo>
                    <a:pt x="333" y="923"/>
                  </a:lnTo>
                  <a:lnTo>
                    <a:pt x="318" y="935"/>
                  </a:lnTo>
                  <a:lnTo>
                    <a:pt x="300" y="942"/>
                  </a:lnTo>
                  <a:lnTo>
                    <a:pt x="281" y="945"/>
                  </a:lnTo>
                  <a:lnTo>
                    <a:pt x="261" y="942"/>
                  </a:lnTo>
                  <a:lnTo>
                    <a:pt x="243" y="935"/>
                  </a:lnTo>
                  <a:lnTo>
                    <a:pt x="227" y="923"/>
                  </a:lnTo>
                  <a:lnTo>
                    <a:pt x="216" y="909"/>
                  </a:lnTo>
                  <a:lnTo>
                    <a:pt x="208" y="891"/>
                  </a:lnTo>
                  <a:lnTo>
                    <a:pt x="205" y="871"/>
                  </a:lnTo>
                  <a:lnTo>
                    <a:pt x="205" y="848"/>
                  </a:lnTo>
                  <a:lnTo>
                    <a:pt x="167" y="836"/>
                  </a:lnTo>
                  <a:lnTo>
                    <a:pt x="131" y="821"/>
                  </a:lnTo>
                  <a:lnTo>
                    <a:pt x="99" y="802"/>
                  </a:lnTo>
                  <a:lnTo>
                    <a:pt x="70" y="779"/>
                  </a:lnTo>
                  <a:lnTo>
                    <a:pt x="46" y="754"/>
                  </a:lnTo>
                  <a:lnTo>
                    <a:pt x="27" y="726"/>
                  </a:lnTo>
                  <a:lnTo>
                    <a:pt x="12" y="694"/>
                  </a:lnTo>
                  <a:lnTo>
                    <a:pt x="3" y="662"/>
                  </a:lnTo>
                  <a:lnTo>
                    <a:pt x="0" y="627"/>
                  </a:lnTo>
                  <a:lnTo>
                    <a:pt x="3" y="607"/>
                  </a:lnTo>
                  <a:lnTo>
                    <a:pt x="10" y="589"/>
                  </a:lnTo>
                  <a:lnTo>
                    <a:pt x="22" y="574"/>
                  </a:lnTo>
                  <a:lnTo>
                    <a:pt x="38" y="563"/>
                  </a:lnTo>
                  <a:lnTo>
                    <a:pt x="56" y="554"/>
                  </a:lnTo>
                  <a:lnTo>
                    <a:pt x="76" y="552"/>
                  </a:lnTo>
                  <a:lnTo>
                    <a:pt x="94" y="554"/>
                  </a:lnTo>
                  <a:lnTo>
                    <a:pt x="112" y="563"/>
                  </a:lnTo>
                  <a:lnTo>
                    <a:pt x="128" y="574"/>
                  </a:lnTo>
                  <a:lnTo>
                    <a:pt x="140" y="589"/>
                  </a:lnTo>
                  <a:lnTo>
                    <a:pt x="147" y="607"/>
                  </a:lnTo>
                  <a:lnTo>
                    <a:pt x="149" y="627"/>
                  </a:lnTo>
                  <a:lnTo>
                    <a:pt x="152" y="641"/>
                  </a:lnTo>
                  <a:lnTo>
                    <a:pt x="160" y="655"/>
                  </a:lnTo>
                  <a:lnTo>
                    <a:pt x="171" y="668"/>
                  </a:lnTo>
                  <a:lnTo>
                    <a:pt x="186" y="681"/>
                  </a:lnTo>
                  <a:lnTo>
                    <a:pt x="205" y="691"/>
                  </a:lnTo>
                  <a:lnTo>
                    <a:pt x="205" y="540"/>
                  </a:lnTo>
                  <a:lnTo>
                    <a:pt x="167" y="529"/>
                  </a:lnTo>
                  <a:lnTo>
                    <a:pt x="131" y="513"/>
                  </a:lnTo>
                  <a:lnTo>
                    <a:pt x="99" y="494"/>
                  </a:lnTo>
                  <a:lnTo>
                    <a:pt x="70" y="472"/>
                  </a:lnTo>
                  <a:lnTo>
                    <a:pt x="46" y="446"/>
                  </a:lnTo>
                  <a:lnTo>
                    <a:pt x="27" y="418"/>
                  </a:lnTo>
                  <a:lnTo>
                    <a:pt x="12" y="387"/>
                  </a:lnTo>
                  <a:lnTo>
                    <a:pt x="3" y="354"/>
                  </a:lnTo>
                  <a:lnTo>
                    <a:pt x="0" y="319"/>
                  </a:lnTo>
                  <a:lnTo>
                    <a:pt x="3" y="284"/>
                  </a:lnTo>
                  <a:lnTo>
                    <a:pt x="12" y="252"/>
                  </a:lnTo>
                  <a:lnTo>
                    <a:pt x="27" y="220"/>
                  </a:lnTo>
                  <a:lnTo>
                    <a:pt x="46" y="192"/>
                  </a:lnTo>
                  <a:lnTo>
                    <a:pt x="70" y="166"/>
                  </a:lnTo>
                  <a:lnTo>
                    <a:pt x="99" y="143"/>
                  </a:lnTo>
                  <a:lnTo>
                    <a:pt x="131" y="124"/>
                  </a:lnTo>
                  <a:lnTo>
                    <a:pt x="167" y="110"/>
                  </a:lnTo>
                  <a:lnTo>
                    <a:pt x="205" y="98"/>
                  </a:lnTo>
                  <a:lnTo>
                    <a:pt x="205" y="75"/>
                  </a:lnTo>
                  <a:lnTo>
                    <a:pt x="208" y="55"/>
                  </a:lnTo>
                  <a:lnTo>
                    <a:pt x="216" y="37"/>
                  </a:lnTo>
                  <a:lnTo>
                    <a:pt x="227" y="22"/>
                  </a:lnTo>
                  <a:lnTo>
                    <a:pt x="243" y="11"/>
                  </a:lnTo>
                  <a:lnTo>
                    <a:pt x="261" y="3"/>
                  </a:lnTo>
                  <a:lnTo>
                    <a:pt x="2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5" name="TextBox 54"/>
          <p:cNvSpPr txBox="1"/>
          <p:nvPr/>
        </p:nvSpPr>
        <p:spPr>
          <a:xfrm>
            <a:off x="643081" y="3420330"/>
            <a:ext cx="3688790" cy="738664"/>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Illegal activity</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sp>
        <p:nvSpPr>
          <p:cNvPr id="58" name="TextBox 57"/>
          <p:cNvSpPr txBox="1"/>
          <p:nvPr/>
        </p:nvSpPr>
        <p:spPr>
          <a:xfrm>
            <a:off x="559013" y="5339194"/>
            <a:ext cx="3688790" cy="738664"/>
          </a:xfrm>
          <a:prstGeom prst="rect">
            <a:avLst/>
          </a:prstGeom>
          <a:noFill/>
        </p:spPr>
        <p:txBody>
          <a:bodyPr wrap="square" rtlCol="0">
            <a:spAutoFit/>
          </a:bodyPr>
          <a:lstStyle/>
          <a:p>
            <a:pPr lvl="0"/>
            <a:r>
              <a:rPr lang="en-GB" sz="2800" dirty="0" smtClean="0">
                <a:solidFill>
                  <a:prstClr val="black">
                    <a:lumMod val="50000"/>
                    <a:lumOff val="50000"/>
                  </a:prstClr>
                </a:solidFill>
                <a:latin typeface="Lato Black"/>
              </a:rPr>
              <a:t>Questionable legitimacy</a:t>
            </a:r>
            <a:endParaRPr lang="en-GB" sz="2800" dirty="0">
              <a:solidFill>
                <a:prstClr val="black">
                  <a:lumMod val="50000"/>
                  <a:lumOff val="50000"/>
                </a:prstClr>
              </a:solidFill>
              <a:latin typeface="Lato Black"/>
            </a:endParaRPr>
          </a:p>
          <a:p>
            <a:pPr algn="r"/>
            <a:endParaRPr lang="en-GB" sz="1400" dirty="0">
              <a:solidFill>
                <a:schemeClr val="tx1">
                  <a:lumMod val="75000"/>
                  <a:lumOff val="25000"/>
                </a:schemeClr>
              </a:solidFill>
              <a:latin typeface="+mj-lt"/>
            </a:endParaRPr>
          </a:p>
        </p:txBody>
      </p:sp>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374" y="1942065"/>
            <a:ext cx="3322320" cy="3429000"/>
          </a:xfrm>
          <a:prstGeom prst="rect">
            <a:avLst/>
          </a:prstGeom>
        </p:spPr>
      </p:pic>
    </p:spTree>
    <p:extLst>
      <p:ext uri="{BB962C8B-B14F-4D97-AF65-F5344CB8AC3E}">
        <p14:creationId xmlns:p14="http://schemas.microsoft.com/office/powerpoint/2010/main" val="3045398751"/>
      </p:ext>
    </p:extLst>
  </p:cSld>
  <p:clrMapOvr>
    <a:masterClrMapping/>
  </p:clrMapOvr>
  <mc:AlternateContent xmlns:mc="http://schemas.openxmlformats.org/markup-compatibility/2006">
    <mc:Choice xmlns:p14="http://schemas.microsoft.com/office/powerpoint/2010/main" Requires="p14">
      <p:transition spd="slow" p14:dur="1750">
        <p14:shred/>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03" b="1803"/>
          <a:stretch>
            <a:fillRect/>
          </a:stretch>
        </p:blipFill>
        <p:spPr/>
      </p:pic>
      <p:sp>
        <p:nvSpPr>
          <p:cNvPr id="4" name="TextBox 3"/>
          <p:cNvSpPr txBox="1"/>
          <p:nvPr/>
        </p:nvSpPr>
        <p:spPr>
          <a:xfrm>
            <a:off x="5767754" y="2995863"/>
            <a:ext cx="6424246" cy="1569660"/>
          </a:xfrm>
          <a:prstGeom prst="rect">
            <a:avLst/>
          </a:prstGeom>
          <a:noFill/>
        </p:spPr>
        <p:txBody>
          <a:bodyPr wrap="square" rtlCol="0">
            <a:spAutoFit/>
          </a:bodyPr>
          <a:lstStyle/>
          <a:p>
            <a:r>
              <a:rPr lang="en-GB" sz="9600" dirty="0" smtClean="0">
                <a:solidFill>
                  <a:schemeClr val="bg1"/>
                </a:solidFill>
                <a:latin typeface="+mj-lt"/>
              </a:rPr>
              <a:t>SMART</a:t>
            </a:r>
            <a:endParaRPr lang="en-GB" sz="9600" dirty="0">
              <a:solidFill>
                <a:schemeClr val="bg1"/>
              </a:solidFill>
              <a:latin typeface="+mj-lt"/>
            </a:endParaRPr>
          </a:p>
        </p:txBody>
      </p:sp>
      <p:sp>
        <p:nvSpPr>
          <p:cNvPr id="5" name="TextBox 4"/>
          <p:cNvSpPr txBox="1"/>
          <p:nvPr/>
        </p:nvSpPr>
        <p:spPr>
          <a:xfrm>
            <a:off x="5883868" y="4188267"/>
            <a:ext cx="6424246" cy="1015663"/>
          </a:xfrm>
          <a:prstGeom prst="rect">
            <a:avLst/>
          </a:prstGeom>
          <a:noFill/>
        </p:spPr>
        <p:txBody>
          <a:bodyPr wrap="square" rtlCol="0">
            <a:spAutoFit/>
          </a:bodyPr>
          <a:lstStyle/>
          <a:p>
            <a:r>
              <a:rPr lang="en-GB" sz="6000" dirty="0" smtClean="0">
                <a:solidFill>
                  <a:schemeClr val="accent3"/>
                </a:solidFill>
                <a:latin typeface="+mj-lt"/>
              </a:rPr>
              <a:t>CONTRACTS</a:t>
            </a:r>
            <a:endParaRPr lang="en-GB" sz="6000" dirty="0">
              <a:solidFill>
                <a:schemeClr val="accent3"/>
              </a:solidFill>
              <a:latin typeface="+mj-lt"/>
            </a:endParaRPr>
          </a:p>
        </p:txBody>
      </p:sp>
    </p:spTree>
    <p:extLst>
      <p:ext uri="{BB962C8B-B14F-4D97-AF65-F5344CB8AC3E}">
        <p14:creationId xmlns:p14="http://schemas.microsoft.com/office/powerpoint/2010/main" val="28444472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4430" r="14430"/>
          <a:stretch>
            <a:fillRect/>
          </a:stretch>
        </p:blipFill>
        <p:spPr/>
      </p:pic>
      <p:sp>
        <p:nvSpPr>
          <p:cNvPr id="3" name="Slide Number Placeholder 2"/>
          <p:cNvSpPr>
            <a:spLocks noGrp="1"/>
          </p:cNvSpPr>
          <p:nvPr>
            <p:ph type="sldNum" sz="quarter" idx="12"/>
          </p:nvPr>
        </p:nvSpPr>
        <p:spPr/>
        <p:txBody>
          <a:bodyPr/>
          <a:lstStyle/>
          <a:p>
            <a:fld id="{B30467BC-53FE-413A-9560-FD18F38E6FE5}" type="slidenum">
              <a:rPr lang="en-GB" smtClean="0"/>
              <a:pPr/>
              <a:t>23</a:t>
            </a:fld>
            <a:endParaRPr lang="en-GB"/>
          </a:p>
        </p:txBody>
      </p:sp>
      <p:sp>
        <p:nvSpPr>
          <p:cNvPr id="9" name="Rectangle 8"/>
          <p:cNvSpPr/>
          <p:nvPr/>
        </p:nvSpPr>
        <p:spPr>
          <a:xfrm>
            <a:off x="722037" y="1751679"/>
            <a:ext cx="4720118" cy="2643340"/>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22035" y="841988"/>
            <a:ext cx="3841497" cy="461665"/>
          </a:xfrm>
          <a:prstGeom prst="rect">
            <a:avLst/>
          </a:prstGeom>
          <a:noFill/>
        </p:spPr>
        <p:txBody>
          <a:bodyPr wrap="square" rtlCol="0">
            <a:spAutoFit/>
          </a:bodyPr>
          <a:lstStyle/>
          <a:p>
            <a:r>
              <a:rPr lang="it-IT" sz="2400" dirty="0" err="1" smtClean="0">
                <a:solidFill>
                  <a:schemeClr val="accent1"/>
                </a:solidFill>
                <a:latin typeface="+mj-lt"/>
              </a:rPr>
              <a:t>What</a:t>
            </a:r>
            <a:r>
              <a:rPr lang="it-IT" sz="2400" dirty="0" smtClean="0">
                <a:solidFill>
                  <a:schemeClr val="accent1"/>
                </a:solidFill>
                <a:latin typeface="+mj-lt"/>
              </a:rPr>
              <a:t> </a:t>
            </a:r>
            <a:r>
              <a:rPr lang="it-IT" sz="2400" dirty="0" err="1" smtClean="0">
                <a:solidFill>
                  <a:schemeClr val="accent1"/>
                </a:solidFill>
                <a:latin typeface="+mj-lt"/>
              </a:rPr>
              <a:t>is</a:t>
            </a:r>
            <a:r>
              <a:rPr lang="it-IT" sz="2400" dirty="0" smtClean="0">
                <a:solidFill>
                  <a:schemeClr val="accent1"/>
                </a:solidFill>
                <a:latin typeface="+mj-lt"/>
              </a:rPr>
              <a:t> a </a:t>
            </a:r>
            <a:r>
              <a:rPr lang="it-IT" sz="2400" dirty="0" err="1" smtClean="0">
                <a:solidFill>
                  <a:schemeClr val="accent1"/>
                </a:solidFill>
                <a:latin typeface="+mj-lt"/>
              </a:rPr>
              <a:t>smart</a:t>
            </a:r>
            <a:r>
              <a:rPr lang="it-IT" sz="2400" dirty="0" smtClean="0">
                <a:solidFill>
                  <a:schemeClr val="accent1"/>
                </a:solidFill>
                <a:latin typeface="+mj-lt"/>
              </a:rPr>
              <a:t> </a:t>
            </a:r>
            <a:r>
              <a:rPr lang="it-IT" sz="2400" dirty="0" err="1" smtClean="0">
                <a:solidFill>
                  <a:schemeClr val="accent1"/>
                </a:solidFill>
                <a:latin typeface="+mj-lt"/>
              </a:rPr>
              <a:t>contract</a:t>
            </a:r>
            <a:r>
              <a:rPr lang="it-IT" sz="2400" dirty="0" smtClean="0">
                <a:solidFill>
                  <a:schemeClr val="accent1"/>
                </a:solidFill>
                <a:latin typeface="+mj-lt"/>
              </a:rPr>
              <a:t>?</a:t>
            </a:r>
            <a:endParaRPr lang="en-GB" sz="2400" dirty="0">
              <a:solidFill>
                <a:schemeClr val="accent1"/>
              </a:solidFill>
              <a:latin typeface="+mj-lt"/>
            </a:endParaRPr>
          </a:p>
        </p:txBody>
      </p:sp>
      <p:sp>
        <p:nvSpPr>
          <p:cNvPr id="11" name="Rectangle 10"/>
          <p:cNvSpPr/>
          <p:nvPr/>
        </p:nvSpPr>
        <p:spPr>
          <a:xfrm>
            <a:off x="1245565" y="1940241"/>
            <a:ext cx="3935055" cy="2118529"/>
          </a:xfrm>
          <a:prstGeom prst="rect">
            <a:avLst/>
          </a:prstGeom>
        </p:spPr>
        <p:txBody>
          <a:bodyPr wrap="square">
            <a:spAutoFit/>
          </a:bodyPr>
          <a:lstStyle/>
          <a:p>
            <a:pPr>
              <a:lnSpc>
                <a:spcPct val="150000"/>
              </a:lnSpc>
            </a:pPr>
            <a:r>
              <a:rPr lang="en-US" dirty="0">
                <a:solidFill>
                  <a:schemeClr val="bg1"/>
                </a:solidFill>
              </a:rPr>
              <a:t>A smart contract is a computer program that can facilitate and enforce the terms of a contract, without the need for third party intermediaries. </a:t>
            </a:r>
            <a:endParaRPr lang="en-GB" sz="1000" dirty="0">
              <a:solidFill>
                <a:schemeClr val="bg1"/>
              </a:solidFill>
            </a:endParaRPr>
          </a:p>
        </p:txBody>
      </p:sp>
      <p:pic>
        <p:nvPicPr>
          <p:cNvPr id="5" name="Picture Placeholder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4177" r="4177"/>
          <a:stretch>
            <a:fillRect/>
          </a:stretch>
        </p:blipFill>
        <p:spPr/>
      </p:pic>
      <p:pic>
        <p:nvPicPr>
          <p:cNvPr id="6"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29583" b="29583"/>
          <a:stretch>
            <a:fillRect/>
          </a:stretch>
        </p:blipFill>
        <p:spPr/>
      </p:pic>
    </p:spTree>
    <p:extLst>
      <p:ext uri="{BB962C8B-B14F-4D97-AF65-F5344CB8AC3E}">
        <p14:creationId xmlns:p14="http://schemas.microsoft.com/office/powerpoint/2010/main" val="2770947030"/>
      </p:ext>
    </p:extLst>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Blockchain</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24</a:t>
            </a:fld>
            <a:endParaRPr lang="en-GB"/>
          </a:p>
        </p:txBody>
      </p:sp>
      <p:sp>
        <p:nvSpPr>
          <p:cNvPr id="9" name="TextBox 8"/>
          <p:cNvSpPr txBox="1"/>
          <p:nvPr/>
        </p:nvSpPr>
        <p:spPr>
          <a:xfrm>
            <a:off x="6819154" y="4579365"/>
            <a:ext cx="1790208"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Shared </a:t>
            </a:r>
            <a:endParaRPr lang="en-GB" sz="2000" dirty="0">
              <a:solidFill>
                <a:schemeClr val="tx1">
                  <a:lumMod val="75000"/>
                  <a:lumOff val="25000"/>
                </a:schemeClr>
              </a:solidFill>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251" y="2775488"/>
            <a:ext cx="1300593" cy="130059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598" y="2775488"/>
            <a:ext cx="1421321" cy="1421321"/>
          </a:xfrm>
          <a:prstGeom prst="rect">
            <a:avLst/>
          </a:prstGeom>
        </p:spPr>
      </p:pic>
      <p:sp>
        <p:nvSpPr>
          <p:cNvPr id="17" name="TextBox 16"/>
          <p:cNvSpPr txBox="1"/>
          <p:nvPr/>
        </p:nvSpPr>
        <p:spPr>
          <a:xfrm>
            <a:off x="3479089" y="4579365"/>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Database</a:t>
            </a:r>
            <a:endParaRPr lang="en-GB" sz="2000" dirty="0">
              <a:solidFill>
                <a:schemeClr val="tx1">
                  <a:lumMod val="75000"/>
                  <a:lumOff val="25000"/>
                </a:schemeClr>
              </a:solidFill>
              <a:latin typeface="+mj-lt"/>
            </a:endParaRPr>
          </a:p>
        </p:txBody>
      </p:sp>
    </p:spTree>
    <p:extLst>
      <p:ext uri="{BB962C8B-B14F-4D97-AF65-F5344CB8AC3E}">
        <p14:creationId xmlns:p14="http://schemas.microsoft.com/office/powerpoint/2010/main" val="112898771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Blockchain</a:t>
            </a:r>
            <a:r>
              <a:rPr lang="en-GB" dirty="0" smtClean="0"/>
              <a:t> + Smart Contract</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25</a:t>
            </a:fld>
            <a:endParaRPr lang="en-GB"/>
          </a:p>
        </p:txBody>
      </p:sp>
      <p:sp>
        <p:nvSpPr>
          <p:cNvPr id="12" name="TextBox 11"/>
          <p:cNvSpPr txBox="1"/>
          <p:nvPr/>
        </p:nvSpPr>
        <p:spPr>
          <a:xfrm>
            <a:off x="5079382" y="3046969"/>
            <a:ext cx="1929303" cy="707886"/>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Decentralised Application</a:t>
            </a:r>
            <a:endParaRPr lang="en-GB" sz="2000" dirty="0">
              <a:solidFill>
                <a:schemeClr val="tx1">
                  <a:lumMod val="75000"/>
                  <a:lumOff val="25000"/>
                </a:schemeClr>
              </a:solidFill>
              <a:latin typeface="+mj-lt"/>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703" y="1538323"/>
            <a:ext cx="1300593" cy="1300593"/>
          </a:xfrm>
          <a:prstGeom prst="rect">
            <a:avLst/>
          </a:prstGeom>
        </p:spPr>
      </p:pic>
      <p:sp>
        <p:nvSpPr>
          <p:cNvPr id="11" name="TextBox 10"/>
          <p:cNvSpPr txBox="1"/>
          <p:nvPr/>
        </p:nvSpPr>
        <p:spPr>
          <a:xfrm>
            <a:off x="6843692" y="5766785"/>
            <a:ext cx="1790208"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Shared </a:t>
            </a:r>
            <a:endParaRPr lang="en-GB" sz="2000" dirty="0">
              <a:solidFill>
                <a:schemeClr val="tx1">
                  <a:lumMod val="75000"/>
                  <a:lumOff val="25000"/>
                </a:schemeClr>
              </a:solidFill>
              <a:latin typeface="+mj-lt"/>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789" y="3962908"/>
            <a:ext cx="1300593" cy="130059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8136" y="3962908"/>
            <a:ext cx="1421321" cy="1421321"/>
          </a:xfrm>
          <a:prstGeom prst="rect">
            <a:avLst/>
          </a:prstGeom>
        </p:spPr>
      </p:pic>
      <p:sp>
        <p:nvSpPr>
          <p:cNvPr id="19" name="TextBox 18"/>
          <p:cNvSpPr txBox="1"/>
          <p:nvPr/>
        </p:nvSpPr>
        <p:spPr>
          <a:xfrm>
            <a:off x="3503627" y="5766785"/>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Database</a:t>
            </a:r>
            <a:endParaRPr lang="en-GB" sz="2000" dirty="0">
              <a:solidFill>
                <a:schemeClr val="tx1">
                  <a:lumMod val="75000"/>
                  <a:lumOff val="25000"/>
                </a:schemeClr>
              </a:solidFill>
              <a:latin typeface="+mj-lt"/>
            </a:endParaRPr>
          </a:p>
        </p:txBody>
      </p:sp>
    </p:spTree>
    <p:extLst>
      <p:ext uri="{BB962C8B-B14F-4D97-AF65-F5344CB8AC3E}">
        <p14:creationId xmlns:p14="http://schemas.microsoft.com/office/powerpoint/2010/main" val="82648363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Benefits of Smart Contracts</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26</a:t>
            </a:fld>
            <a:endParaRPr lang="en-GB"/>
          </a:p>
        </p:txBody>
      </p:sp>
      <p:sp>
        <p:nvSpPr>
          <p:cNvPr id="67" name="TextBox 66"/>
          <p:cNvSpPr txBox="1"/>
          <p:nvPr/>
        </p:nvSpPr>
        <p:spPr>
          <a:xfrm>
            <a:off x="2923239" y="4522702"/>
            <a:ext cx="1147943" cy="307777"/>
          </a:xfrm>
          <a:prstGeom prst="rect">
            <a:avLst/>
          </a:prstGeom>
          <a:noFill/>
        </p:spPr>
        <p:txBody>
          <a:bodyPr wrap="none" rtlCol="0">
            <a:spAutoFit/>
          </a:bodyPr>
          <a:lstStyle/>
          <a:p>
            <a:r>
              <a:rPr lang="en-GB" sz="1400" b="1" dirty="0" smtClean="0">
                <a:solidFill>
                  <a:schemeClr val="accent2"/>
                </a:solidFill>
                <a:latin typeface="Calibri" panose="020F0502020204030204" pitchFamily="34" charset="0"/>
                <a:cs typeface="Calibri" panose="020F0502020204030204" pitchFamily="34" charset="0"/>
              </a:rPr>
              <a:t>Immutability</a:t>
            </a:r>
            <a:endParaRPr lang="en-GB" sz="1400" b="1" dirty="0">
              <a:solidFill>
                <a:schemeClr val="accent2"/>
              </a:solidFill>
              <a:latin typeface="Calibri" panose="020F0502020204030204" pitchFamily="34" charset="0"/>
              <a:cs typeface="Calibri" panose="020F0502020204030204" pitchFamily="34" charset="0"/>
            </a:endParaRPr>
          </a:p>
        </p:txBody>
      </p:sp>
      <p:sp>
        <p:nvSpPr>
          <p:cNvPr id="71" name="Rectangle 70"/>
          <p:cNvSpPr/>
          <p:nvPr/>
        </p:nvSpPr>
        <p:spPr>
          <a:xfrm>
            <a:off x="7944680" y="2804052"/>
            <a:ext cx="3425372" cy="3194721"/>
          </a:xfrm>
          <a:prstGeom prst="rect">
            <a:avLst/>
          </a:prstGeom>
        </p:spPr>
        <p:txBody>
          <a:bodyPr wrap="square">
            <a:spAutoFit/>
          </a:bodyPr>
          <a:lstStyle/>
          <a:p>
            <a:pPr>
              <a:lnSpc>
                <a:spcPct val="120000"/>
              </a:lnSpc>
            </a:pPr>
            <a:r>
              <a:rPr lang="en-GB" sz="1400" b="1" dirty="0" smtClean="0">
                <a:solidFill>
                  <a:schemeClr val="bg1"/>
                </a:solidFill>
                <a:latin typeface="Raleway-v4020 Light" panose="00000400000000000000" pitchFamily="50" charset="0"/>
              </a:rPr>
              <a:t>1. A blockchain network is comprised of </a:t>
            </a:r>
            <a:r>
              <a:rPr lang="en-GB" sz="1400" b="1" dirty="0" smtClean="0">
                <a:solidFill>
                  <a:schemeClr val="bg1"/>
                </a:solidFill>
              </a:rPr>
              <a:t>nodes</a:t>
            </a:r>
            <a:r>
              <a:rPr lang="en-GB" sz="1400" b="1" dirty="0" smtClean="0">
                <a:solidFill>
                  <a:schemeClr val="bg1"/>
                </a:solidFill>
                <a:latin typeface="Raleway-v4020 Light" panose="00000400000000000000" pitchFamily="50" charset="0"/>
              </a:rPr>
              <a:t> which are interconnected. </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2. Each Node is a device running a </a:t>
            </a:r>
            <a:r>
              <a:rPr lang="en-GB" sz="1400" b="1" dirty="0" smtClean="0">
                <a:solidFill>
                  <a:schemeClr val="bg1"/>
                </a:solidFill>
              </a:rPr>
              <a:t>client software </a:t>
            </a:r>
            <a:r>
              <a:rPr lang="en-GB" sz="1400" b="1" dirty="0" smtClean="0">
                <a:solidFill>
                  <a:schemeClr val="bg1"/>
                </a:solidFill>
                <a:latin typeface="Raleway-v4020 Light" panose="00000400000000000000" pitchFamily="50" charset="0"/>
              </a:rPr>
              <a:t>which most often is responsible for validating, storing and distributing transactions.</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3. This </a:t>
            </a:r>
            <a:r>
              <a:rPr lang="en-GB" sz="1400" b="1" dirty="0" smtClean="0">
                <a:solidFill>
                  <a:schemeClr val="bg1"/>
                </a:solidFill>
              </a:rPr>
              <a:t>distributed</a:t>
            </a:r>
            <a:r>
              <a:rPr lang="en-GB" sz="1400" b="1" dirty="0" smtClean="0">
                <a:solidFill>
                  <a:schemeClr val="bg1"/>
                </a:solidFill>
                <a:latin typeface="Raleway-v4020 Light" panose="00000400000000000000" pitchFamily="50" charset="0"/>
              </a:rPr>
              <a:t> architecture provides robustness, high availability disintermediation and security.</a:t>
            </a:r>
            <a:endParaRPr lang="en-GB" sz="1400" b="1" dirty="0">
              <a:solidFill>
                <a:schemeClr val="bg1"/>
              </a:solidFill>
              <a:latin typeface="Raleway-v4020 Light" panose="00000400000000000000" pitchFamily="50" charset="0"/>
            </a:endParaRPr>
          </a:p>
          <a:p>
            <a:pPr>
              <a:lnSpc>
                <a:spcPct val="120000"/>
              </a:lnSpc>
            </a:pPr>
            <a:endParaRPr lang="en-GB" sz="1400" dirty="0">
              <a:solidFill>
                <a:schemeClr val="bg1"/>
              </a:solidFill>
            </a:endParaRPr>
          </a:p>
        </p:txBody>
      </p:sp>
      <p:sp>
        <p:nvSpPr>
          <p:cNvPr id="12" name="TextBox 11"/>
          <p:cNvSpPr txBox="1"/>
          <p:nvPr/>
        </p:nvSpPr>
        <p:spPr>
          <a:xfrm>
            <a:off x="5702302" y="4522701"/>
            <a:ext cx="787395" cy="307777"/>
          </a:xfrm>
          <a:prstGeom prst="rect">
            <a:avLst/>
          </a:prstGeom>
          <a:noFill/>
        </p:spPr>
        <p:txBody>
          <a:bodyPr wrap="none" rtlCol="0">
            <a:spAutoFit/>
          </a:bodyPr>
          <a:lstStyle/>
          <a:p>
            <a:r>
              <a:rPr lang="en-GB" sz="1400" b="1" dirty="0" smtClean="0">
                <a:solidFill>
                  <a:schemeClr val="accent2"/>
                </a:solidFill>
                <a:latin typeface="Calibri" panose="020F0502020204030204" pitchFamily="34" charset="0"/>
                <a:cs typeface="Calibri" panose="020F0502020204030204" pitchFamily="34" charset="0"/>
              </a:rPr>
              <a:t>Security</a:t>
            </a:r>
            <a:endParaRPr lang="en-GB" sz="1400" b="1" dirty="0">
              <a:solidFill>
                <a:schemeClr val="accent2"/>
              </a:solidFill>
              <a:latin typeface="Calibri" panose="020F0502020204030204" pitchFamily="34" charset="0"/>
              <a:cs typeface="Calibri" panose="020F0502020204030204" pitchFamily="34" charset="0"/>
            </a:endParaRPr>
          </a:p>
        </p:txBody>
      </p:sp>
      <p:sp>
        <p:nvSpPr>
          <p:cNvPr id="13" name="TextBox 12"/>
          <p:cNvSpPr txBox="1"/>
          <p:nvPr/>
        </p:nvSpPr>
        <p:spPr>
          <a:xfrm>
            <a:off x="8117788" y="4584980"/>
            <a:ext cx="891591" cy="307777"/>
          </a:xfrm>
          <a:prstGeom prst="rect">
            <a:avLst/>
          </a:prstGeom>
          <a:noFill/>
        </p:spPr>
        <p:txBody>
          <a:bodyPr wrap="none" rtlCol="0">
            <a:spAutoFit/>
          </a:bodyPr>
          <a:lstStyle/>
          <a:p>
            <a:r>
              <a:rPr lang="en-GB" sz="1400" b="1" dirty="0" smtClean="0">
                <a:solidFill>
                  <a:schemeClr val="accent2"/>
                </a:solidFill>
                <a:latin typeface="Calibri" panose="020F0502020204030204" pitchFamily="34" charset="0"/>
                <a:cs typeface="Calibri" panose="020F0502020204030204" pitchFamily="34" charset="0"/>
              </a:rPr>
              <a:t>Efficiency</a:t>
            </a:r>
            <a:endParaRPr lang="en-GB" sz="1400" b="1" dirty="0">
              <a:solidFill>
                <a:schemeClr val="accent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4181" y="2199736"/>
            <a:ext cx="2046060" cy="20460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305" y="2342072"/>
            <a:ext cx="1761388" cy="17613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757" y="2342072"/>
            <a:ext cx="1783655" cy="1783655"/>
          </a:xfrm>
          <a:prstGeom prst="rect">
            <a:avLst/>
          </a:prstGeom>
        </p:spPr>
      </p:pic>
    </p:spTree>
    <p:extLst>
      <p:ext uri="{BB962C8B-B14F-4D97-AF65-F5344CB8AC3E}">
        <p14:creationId xmlns:p14="http://schemas.microsoft.com/office/powerpoint/2010/main" val="414875807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Ethereum</a:t>
            </a:r>
            <a:r>
              <a:rPr lang="en-GB" dirty="0" smtClean="0"/>
              <a:t> and ERC20 Tokens</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27</a:t>
            </a:fld>
            <a:endParaRPr lang="en-GB"/>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144" y="1168038"/>
            <a:ext cx="3668250" cy="205422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23" y="2701256"/>
            <a:ext cx="1866554" cy="1866554"/>
          </a:xfrm>
          <a:prstGeom prst="rect">
            <a:avLst/>
          </a:prstGeom>
        </p:spPr>
      </p:pic>
      <p:sp>
        <p:nvSpPr>
          <p:cNvPr id="21" name="TextBox 20"/>
          <p:cNvSpPr txBox="1"/>
          <p:nvPr/>
        </p:nvSpPr>
        <p:spPr>
          <a:xfrm>
            <a:off x="149100" y="4960558"/>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$737 m</a:t>
            </a:r>
            <a:endParaRPr lang="en-GB" sz="2000" dirty="0">
              <a:solidFill>
                <a:schemeClr val="tx1">
                  <a:lumMod val="75000"/>
                  <a:lumOff val="25000"/>
                </a:schemeClr>
              </a:solidFill>
              <a:latin typeface="+mj-lt"/>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852" y="2701256"/>
            <a:ext cx="1969165" cy="1969165"/>
          </a:xfrm>
          <a:prstGeom prst="rect">
            <a:avLst/>
          </a:prstGeom>
        </p:spPr>
      </p:pic>
      <p:sp>
        <p:nvSpPr>
          <p:cNvPr id="23" name="TextBox 22"/>
          <p:cNvSpPr txBox="1"/>
          <p:nvPr/>
        </p:nvSpPr>
        <p:spPr>
          <a:xfrm>
            <a:off x="2779658" y="4960558"/>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$710 </a:t>
            </a:r>
            <a:r>
              <a:rPr lang="en-GB" sz="2000" dirty="0">
                <a:solidFill>
                  <a:schemeClr val="tx1">
                    <a:lumMod val="75000"/>
                    <a:lumOff val="25000"/>
                  </a:schemeClr>
                </a:solidFill>
                <a:latin typeface="+mj-lt"/>
              </a:rPr>
              <a:t>m</a:t>
            </a: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206" y="2701256"/>
            <a:ext cx="1971435" cy="1971435"/>
          </a:xfrm>
          <a:prstGeom prst="rect">
            <a:avLst/>
          </a:prstGeom>
        </p:spPr>
      </p:pic>
      <p:sp>
        <p:nvSpPr>
          <p:cNvPr id="25" name="TextBox 24"/>
          <p:cNvSpPr txBox="1"/>
          <p:nvPr/>
        </p:nvSpPr>
        <p:spPr>
          <a:xfrm>
            <a:off x="4919100" y="4969283"/>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$179 </a:t>
            </a:r>
            <a:r>
              <a:rPr lang="en-GB" sz="2000" dirty="0">
                <a:solidFill>
                  <a:schemeClr val="tx1">
                    <a:lumMod val="75000"/>
                    <a:lumOff val="25000"/>
                  </a:schemeClr>
                </a:solidFill>
                <a:latin typeface="+mj-lt"/>
              </a:rPr>
              <a:t>m</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668" y="2529134"/>
            <a:ext cx="3080327" cy="2069595"/>
          </a:xfrm>
          <a:prstGeom prst="rect">
            <a:avLst/>
          </a:prstGeom>
        </p:spPr>
      </p:pic>
      <p:sp>
        <p:nvSpPr>
          <p:cNvPr id="28" name="TextBox 27"/>
          <p:cNvSpPr txBox="1"/>
          <p:nvPr/>
        </p:nvSpPr>
        <p:spPr>
          <a:xfrm>
            <a:off x="7262665" y="4960558"/>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$157 </a:t>
            </a:r>
            <a:r>
              <a:rPr lang="en-GB" sz="2000" dirty="0">
                <a:solidFill>
                  <a:schemeClr val="tx1">
                    <a:lumMod val="75000"/>
                    <a:lumOff val="25000"/>
                  </a:schemeClr>
                </a:solidFill>
                <a:latin typeface="+mj-lt"/>
              </a:rPr>
              <a:t>m</a:t>
            </a: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1034" y="2816584"/>
            <a:ext cx="2273320" cy="1302473"/>
          </a:xfrm>
          <a:prstGeom prst="rect">
            <a:avLst/>
          </a:prstGeom>
        </p:spPr>
      </p:pic>
      <p:sp>
        <p:nvSpPr>
          <p:cNvPr id="30" name="TextBox 29"/>
          <p:cNvSpPr txBox="1"/>
          <p:nvPr/>
        </p:nvSpPr>
        <p:spPr>
          <a:xfrm>
            <a:off x="9919191" y="4884358"/>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$133 </a:t>
            </a:r>
            <a:r>
              <a:rPr lang="en-GB" sz="2000" dirty="0">
                <a:solidFill>
                  <a:schemeClr val="tx1">
                    <a:lumMod val="75000"/>
                    <a:lumOff val="25000"/>
                  </a:schemeClr>
                </a:solidFill>
                <a:latin typeface="+mj-lt"/>
              </a:rPr>
              <a:t>m</a:t>
            </a:r>
          </a:p>
        </p:txBody>
      </p:sp>
      <p:sp>
        <p:nvSpPr>
          <p:cNvPr id="31" name="TextBox 30"/>
          <p:cNvSpPr txBox="1"/>
          <p:nvPr/>
        </p:nvSpPr>
        <p:spPr>
          <a:xfrm>
            <a:off x="1219200" y="6100317"/>
            <a:ext cx="9304866"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“99% of ICO’s are hype…the technology is years behind” Andreas </a:t>
            </a:r>
            <a:r>
              <a:rPr lang="en-GB" sz="2000" dirty="0" err="1" smtClean="0">
                <a:solidFill>
                  <a:schemeClr val="tx1">
                    <a:lumMod val="75000"/>
                    <a:lumOff val="25000"/>
                  </a:schemeClr>
                </a:solidFill>
                <a:latin typeface="+mj-lt"/>
              </a:rPr>
              <a:t>Antonopolous</a:t>
            </a:r>
            <a:r>
              <a:rPr lang="en-GB" sz="2000" dirty="0" smtClean="0">
                <a:solidFill>
                  <a:schemeClr val="tx1">
                    <a:lumMod val="75000"/>
                    <a:lumOff val="25000"/>
                  </a:schemeClr>
                </a:solidFill>
                <a:latin typeface="+mj-lt"/>
              </a:rPr>
              <a:t> </a:t>
            </a:r>
            <a:endParaRPr lang="en-GB" sz="2000" dirty="0">
              <a:solidFill>
                <a:schemeClr val="tx1">
                  <a:lumMod val="75000"/>
                  <a:lumOff val="25000"/>
                </a:schemeClr>
              </a:solidFill>
              <a:latin typeface="+mj-lt"/>
            </a:endParaRPr>
          </a:p>
        </p:txBody>
      </p:sp>
      <p:sp>
        <p:nvSpPr>
          <p:cNvPr id="32" name="TextBox 31"/>
          <p:cNvSpPr txBox="1"/>
          <p:nvPr/>
        </p:nvSpPr>
        <p:spPr>
          <a:xfrm>
            <a:off x="1170663" y="5649659"/>
            <a:ext cx="9304866"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Disruption is coming – but not tomorrow</a:t>
            </a:r>
            <a:endParaRPr lang="en-GB" sz="2000" dirty="0">
              <a:solidFill>
                <a:schemeClr val="tx1">
                  <a:lumMod val="75000"/>
                  <a:lumOff val="25000"/>
                </a:schemeClr>
              </a:solidFill>
              <a:latin typeface="+mj-lt"/>
            </a:endParaRPr>
          </a:p>
        </p:txBody>
      </p:sp>
    </p:spTree>
    <p:extLst>
      <p:ext uri="{BB962C8B-B14F-4D97-AF65-F5344CB8AC3E}">
        <p14:creationId xmlns:p14="http://schemas.microsoft.com/office/powerpoint/2010/main" val="29287225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Real World Uses</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28</a:t>
            </a:fld>
            <a:endParaRPr lang="en-GB"/>
          </a:p>
        </p:txBody>
      </p:sp>
      <p:sp>
        <p:nvSpPr>
          <p:cNvPr id="11" name="Rectangle 10"/>
          <p:cNvSpPr/>
          <p:nvPr/>
        </p:nvSpPr>
        <p:spPr>
          <a:xfrm>
            <a:off x="1113040" y="5164914"/>
            <a:ext cx="1494320" cy="338554"/>
          </a:xfrm>
          <a:prstGeom prst="rect">
            <a:avLst/>
          </a:prstGeom>
        </p:spPr>
        <p:txBody>
          <a:bodyPr wrap="none">
            <a:spAutoFit/>
          </a:bodyPr>
          <a:lstStyle/>
          <a:p>
            <a:r>
              <a:rPr lang="en-GB" sz="1600" b="1" dirty="0" smtClean="0">
                <a:solidFill>
                  <a:schemeClr val="tx1">
                    <a:lumMod val="75000"/>
                    <a:lumOff val="25000"/>
                  </a:schemeClr>
                </a:solidFill>
                <a:latin typeface="+mj-lt"/>
              </a:rPr>
              <a:t>Supply Chain</a:t>
            </a:r>
            <a:endParaRPr lang="en-GB" sz="1600" b="1" dirty="0">
              <a:solidFill>
                <a:schemeClr val="tx1">
                  <a:lumMod val="75000"/>
                  <a:lumOff val="25000"/>
                </a:schemeClr>
              </a:solidFill>
              <a:latin typeface="+mj-lt"/>
            </a:endParaRPr>
          </a:p>
        </p:txBody>
      </p:sp>
      <p:sp>
        <p:nvSpPr>
          <p:cNvPr id="14" name="Rectangle 13"/>
          <p:cNvSpPr/>
          <p:nvPr/>
        </p:nvSpPr>
        <p:spPr>
          <a:xfrm>
            <a:off x="3981114" y="5164914"/>
            <a:ext cx="1027845" cy="338554"/>
          </a:xfrm>
          <a:prstGeom prst="rect">
            <a:avLst/>
          </a:prstGeom>
        </p:spPr>
        <p:txBody>
          <a:bodyPr wrap="none">
            <a:spAutoFit/>
          </a:bodyPr>
          <a:lstStyle/>
          <a:p>
            <a:r>
              <a:rPr lang="en-GB" sz="1600" b="1" dirty="0" smtClean="0">
                <a:solidFill>
                  <a:schemeClr val="tx1">
                    <a:lumMod val="75000"/>
                    <a:lumOff val="25000"/>
                  </a:schemeClr>
                </a:solidFill>
                <a:latin typeface="+mj-lt"/>
              </a:rPr>
              <a:t>Property</a:t>
            </a:r>
            <a:endParaRPr lang="en-GB" sz="1600" b="1" dirty="0">
              <a:solidFill>
                <a:schemeClr val="tx1">
                  <a:lumMod val="75000"/>
                  <a:lumOff val="25000"/>
                </a:schemeClr>
              </a:solidFill>
              <a:latin typeface="+mj-lt"/>
            </a:endParaRPr>
          </a:p>
        </p:txBody>
      </p:sp>
      <p:sp>
        <p:nvSpPr>
          <p:cNvPr id="17" name="Rectangle 16"/>
          <p:cNvSpPr/>
          <p:nvPr/>
        </p:nvSpPr>
        <p:spPr>
          <a:xfrm>
            <a:off x="6919119" y="5160165"/>
            <a:ext cx="1438214" cy="338554"/>
          </a:xfrm>
          <a:prstGeom prst="rect">
            <a:avLst/>
          </a:prstGeom>
        </p:spPr>
        <p:txBody>
          <a:bodyPr wrap="none">
            <a:spAutoFit/>
          </a:bodyPr>
          <a:lstStyle/>
          <a:p>
            <a:r>
              <a:rPr lang="en-GB" sz="1600" b="1" dirty="0" smtClean="0">
                <a:solidFill>
                  <a:schemeClr val="tx1">
                    <a:lumMod val="75000"/>
                    <a:lumOff val="25000"/>
                  </a:schemeClr>
                </a:solidFill>
                <a:latin typeface="+mj-lt"/>
              </a:rPr>
              <a:t>Management</a:t>
            </a:r>
            <a:endParaRPr lang="en-GB" sz="1600" b="1" dirty="0">
              <a:solidFill>
                <a:schemeClr val="tx1">
                  <a:lumMod val="75000"/>
                  <a:lumOff val="25000"/>
                </a:schemeClr>
              </a:solidFill>
              <a:latin typeface="+mj-lt"/>
            </a:endParaRPr>
          </a:p>
        </p:txBody>
      </p:sp>
      <p:sp>
        <p:nvSpPr>
          <p:cNvPr id="20" name="Rectangle 19"/>
          <p:cNvSpPr/>
          <p:nvPr/>
        </p:nvSpPr>
        <p:spPr>
          <a:xfrm>
            <a:off x="9304745" y="5160165"/>
            <a:ext cx="1685846" cy="338554"/>
          </a:xfrm>
          <a:prstGeom prst="rect">
            <a:avLst/>
          </a:prstGeom>
        </p:spPr>
        <p:txBody>
          <a:bodyPr wrap="none">
            <a:spAutoFit/>
          </a:bodyPr>
          <a:lstStyle/>
          <a:p>
            <a:r>
              <a:rPr lang="en-GB" sz="1600" b="1" dirty="0" smtClean="0">
                <a:solidFill>
                  <a:schemeClr val="tx1">
                    <a:lumMod val="75000"/>
                    <a:lumOff val="25000"/>
                  </a:schemeClr>
                </a:solidFill>
                <a:latin typeface="+mj-lt"/>
              </a:rPr>
              <a:t>Voting systems</a:t>
            </a:r>
            <a:endParaRPr lang="en-GB" sz="1600" b="1" dirty="0">
              <a:solidFill>
                <a:schemeClr val="tx1">
                  <a:lumMod val="75000"/>
                  <a:lumOff val="25000"/>
                </a:schemeClr>
              </a:solidFill>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37" y="2572705"/>
            <a:ext cx="1663825" cy="16638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736" y="2613675"/>
            <a:ext cx="1622855" cy="162285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902" y="2379810"/>
            <a:ext cx="2009621" cy="2002136"/>
          </a:xfrm>
          <a:prstGeom prst="rect">
            <a:avLst/>
          </a:prstGeom>
        </p:spPr>
      </p:pic>
      <p:pic>
        <p:nvPicPr>
          <p:cNvPr id="3" name="Picture 2"/>
          <p:cNvPicPr>
            <a:picLocks noChangeAspect="1"/>
          </p:cNvPicPr>
          <p:nvPr/>
        </p:nvPicPr>
        <p:blipFill>
          <a:blip r:embed="rId5"/>
          <a:stretch>
            <a:fillRect/>
          </a:stretch>
        </p:blipFill>
        <p:spPr>
          <a:xfrm>
            <a:off x="3402806" y="2572705"/>
            <a:ext cx="2412321" cy="1809241"/>
          </a:xfrm>
          <a:prstGeom prst="rect">
            <a:avLst/>
          </a:prstGeom>
        </p:spPr>
      </p:pic>
    </p:spTree>
    <p:extLst>
      <p:ext uri="{BB962C8B-B14F-4D97-AF65-F5344CB8AC3E}">
        <p14:creationId xmlns:p14="http://schemas.microsoft.com/office/powerpoint/2010/main" val="3255439356"/>
      </p:ext>
    </p:extLst>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824" y="485775"/>
            <a:ext cx="9144000" cy="556312"/>
          </a:xfrm>
        </p:spPr>
        <p:txBody>
          <a:bodyPr/>
          <a:lstStyle/>
          <a:p>
            <a:r>
              <a:rPr lang="en-GB" dirty="0" smtClean="0"/>
              <a:t>Decentralised Autonomous Organisations</a:t>
            </a:r>
            <a:br>
              <a:rPr lang="en-GB" dirty="0" smtClean="0"/>
            </a:br>
            <a:r>
              <a:rPr lang="en-GB" dirty="0" smtClean="0"/>
              <a:t>and “The DAO” hack</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29</a:t>
            </a:fld>
            <a:endParaRPr lang="en-GB"/>
          </a:p>
        </p:txBody>
      </p:sp>
      <p:sp>
        <p:nvSpPr>
          <p:cNvPr id="11" name="Rectangle 10"/>
          <p:cNvSpPr/>
          <p:nvPr/>
        </p:nvSpPr>
        <p:spPr>
          <a:xfrm>
            <a:off x="1454727" y="4913944"/>
            <a:ext cx="3050835" cy="584775"/>
          </a:xfrm>
          <a:prstGeom prst="rect">
            <a:avLst/>
          </a:prstGeom>
        </p:spPr>
        <p:txBody>
          <a:bodyPr wrap="none">
            <a:spAutoFit/>
          </a:bodyPr>
          <a:lstStyle/>
          <a:p>
            <a:pPr algn="ctr"/>
            <a:r>
              <a:rPr lang="en-GB" sz="1600" b="1" dirty="0" smtClean="0">
                <a:solidFill>
                  <a:schemeClr val="tx1">
                    <a:lumMod val="75000"/>
                    <a:lumOff val="25000"/>
                  </a:schemeClr>
                </a:solidFill>
                <a:latin typeface="+mj-lt"/>
              </a:rPr>
              <a:t>Companies or funds</a:t>
            </a:r>
          </a:p>
          <a:p>
            <a:pPr algn="ctr"/>
            <a:r>
              <a:rPr lang="en-GB" sz="1600" b="1" dirty="0" smtClean="0">
                <a:solidFill>
                  <a:schemeClr val="tx1">
                    <a:lumMod val="75000"/>
                    <a:lumOff val="25000"/>
                  </a:schemeClr>
                </a:solidFill>
                <a:latin typeface="+mj-lt"/>
              </a:rPr>
              <a:t>without traditional managers </a:t>
            </a:r>
            <a:endParaRPr lang="en-GB" sz="1600" b="1" dirty="0">
              <a:solidFill>
                <a:schemeClr val="tx1">
                  <a:lumMod val="75000"/>
                  <a:lumOff val="25000"/>
                </a:schemeClr>
              </a:solidFill>
              <a:latin typeface="+mj-lt"/>
            </a:endParaRPr>
          </a:p>
        </p:txBody>
      </p:sp>
      <p:sp>
        <p:nvSpPr>
          <p:cNvPr id="20" name="Rectangle 19"/>
          <p:cNvSpPr/>
          <p:nvPr/>
        </p:nvSpPr>
        <p:spPr>
          <a:xfrm>
            <a:off x="7975728" y="5160165"/>
            <a:ext cx="2303836" cy="338554"/>
          </a:xfrm>
          <a:prstGeom prst="rect">
            <a:avLst/>
          </a:prstGeom>
        </p:spPr>
        <p:txBody>
          <a:bodyPr wrap="none">
            <a:spAutoFit/>
          </a:bodyPr>
          <a:lstStyle/>
          <a:p>
            <a:r>
              <a:rPr lang="en-GB" sz="1600" b="1" dirty="0" smtClean="0">
                <a:solidFill>
                  <a:schemeClr val="tx1">
                    <a:lumMod val="75000"/>
                    <a:lumOff val="25000"/>
                  </a:schemeClr>
                </a:solidFill>
                <a:latin typeface="+mj-lt"/>
              </a:rPr>
              <a:t>“The DAO” 2016 hack</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727" y="1334411"/>
            <a:ext cx="3250278" cy="332379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6" t="5017"/>
          <a:stretch/>
        </p:blipFill>
        <p:spPr>
          <a:xfrm>
            <a:off x="6125046" y="1562897"/>
            <a:ext cx="5387209" cy="3053276"/>
          </a:xfrm>
          <a:prstGeom prst="rect">
            <a:avLst/>
          </a:prstGeom>
        </p:spPr>
      </p:pic>
    </p:spTree>
    <p:extLst>
      <p:ext uri="{BB962C8B-B14F-4D97-AF65-F5344CB8AC3E}">
        <p14:creationId xmlns:p14="http://schemas.microsoft.com/office/powerpoint/2010/main" val="612705008"/>
      </p:ext>
    </p:extLst>
  </p:cSld>
  <p:clrMapOvr>
    <a:masterClrMapping/>
  </p:clrMapOvr>
  <mc:AlternateContent xmlns:mc="http://schemas.openxmlformats.org/markup-compatibility/2006">
    <mc:Choice xmlns:p14="http://schemas.microsoft.com/office/powerpoint/2010/main" Requires="p14">
      <p:transition spd="slow" p14:dur="1500">
        <p:checker/>
      </p:transition>
    </mc:Choice>
    <mc:Fallback>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03" b="1803"/>
          <a:stretch>
            <a:fillRect/>
          </a:stretch>
        </p:blipFill>
        <p:spPr/>
      </p:pic>
      <p:sp>
        <p:nvSpPr>
          <p:cNvPr id="4" name="TextBox 3"/>
          <p:cNvSpPr txBox="1"/>
          <p:nvPr/>
        </p:nvSpPr>
        <p:spPr>
          <a:xfrm>
            <a:off x="5767754" y="2995863"/>
            <a:ext cx="6424246" cy="1569660"/>
          </a:xfrm>
          <a:prstGeom prst="rect">
            <a:avLst/>
          </a:prstGeom>
          <a:noFill/>
        </p:spPr>
        <p:txBody>
          <a:bodyPr wrap="square" rtlCol="0">
            <a:spAutoFit/>
          </a:bodyPr>
          <a:lstStyle/>
          <a:p>
            <a:r>
              <a:rPr lang="en-GB" sz="9600" dirty="0" smtClean="0">
                <a:solidFill>
                  <a:schemeClr val="bg1"/>
                </a:solidFill>
                <a:latin typeface="+mj-lt"/>
              </a:rPr>
              <a:t>BLOCK</a:t>
            </a:r>
            <a:endParaRPr lang="en-GB" sz="9600" dirty="0">
              <a:solidFill>
                <a:schemeClr val="bg1"/>
              </a:solidFill>
              <a:latin typeface="+mj-lt"/>
            </a:endParaRPr>
          </a:p>
        </p:txBody>
      </p:sp>
      <p:sp>
        <p:nvSpPr>
          <p:cNvPr id="5" name="TextBox 4"/>
          <p:cNvSpPr txBox="1"/>
          <p:nvPr/>
        </p:nvSpPr>
        <p:spPr>
          <a:xfrm>
            <a:off x="5883868" y="4188267"/>
            <a:ext cx="6424246" cy="1015663"/>
          </a:xfrm>
          <a:prstGeom prst="rect">
            <a:avLst/>
          </a:prstGeom>
          <a:noFill/>
        </p:spPr>
        <p:txBody>
          <a:bodyPr wrap="square" rtlCol="0">
            <a:spAutoFit/>
          </a:bodyPr>
          <a:lstStyle/>
          <a:p>
            <a:r>
              <a:rPr lang="en-GB" sz="6000" dirty="0" smtClean="0">
                <a:solidFill>
                  <a:schemeClr val="accent3"/>
                </a:solidFill>
                <a:latin typeface="+mj-lt"/>
              </a:rPr>
              <a:t>CHAIN</a:t>
            </a:r>
            <a:endParaRPr lang="en-GB" sz="6000" dirty="0">
              <a:solidFill>
                <a:schemeClr val="accent3"/>
              </a:solidFill>
              <a:latin typeface="+mj-lt"/>
            </a:endParaRPr>
          </a:p>
        </p:txBody>
      </p:sp>
    </p:spTree>
    <p:extLst>
      <p:ext uri="{BB962C8B-B14F-4D97-AF65-F5344CB8AC3E}">
        <p14:creationId xmlns:p14="http://schemas.microsoft.com/office/powerpoint/2010/main" val="6370946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2460" y="2276550"/>
            <a:ext cx="2934929" cy="2271251"/>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endParaRPr>
          </a:p>
        </p:txBody>
      </p:sp>
      <p:sp>
        <p:nvSpPr>
          <p:cNvPr id="4" name="TextBox 3"/>
          <p:cNvSpPr txBox="1"/>
          <p:nvPr/>
        </p:nvSpPr>
        <p:spPr>
          <a:xfrm>
            <a:off x="4743778" y="2614682"/>
            <a:ext cx="2984500" cy="1569660"/>
          </a:xfrm>
          <a:prstGeom prst="rect">
            <a:avLst/>
          </a:prstGeom>
          <a:noFill/>
        </p:spPr>
        <p:txBody>
          <a:bodyPr wrap="square" rtlCol="0">
            <a:spAutoFit/>
          </a:bodyPr>
          <a:lstStyle/>
          <a:p>
            <a:pPr>
              <a:lnSpc>
                <a:spcPct val="80000"/>
              </a:lnSpc>
            </a:pPr>
            <a:r>
              <a:rPr lang="en-IN" sz="4000" b="1" dirty="0" smtClean="0">
                <a:solidFill>
                  <a:schemeClr val="tx1">
                    <a:lumMod val="75000"/>
                    <a:lumOff val="25000"/>
                  </a:schemeClr>
                </a:solidFill>
                <a:latin typeface="+mj-lt"/>
              </a:rPr>
              <a:t>Initial</a:t>
            </a:r>
          </a:p>
          <a:p>
            <a:pPr>
              <a:lnSpc>
                <a:spcPct val="80000"/>
              </a:lnSpc>
            </a:pPr>
            <a:r>
              <a:rPr lang="en-IN" sz="4000" b="1" dirty="0" smtClean="0">
                <a:solidFill>
                  <a:schemeClr val="tx1">
                    <a:lumMod val="75000"/>
                    <a:lumOff val="25000"/>
                  </a:schemeClr>
                </a:solidFill>
                <a:latin typeface="+mj-lt"/>
              </a:rPr>
              <a:t>Coin</a:t>
            </a:r>
          </a:p>
          <a:p>
            <a:pPr>
              <a:lnSpc>
                <a:spcPct val="80000"/>
              </a:lnSpc>
            </a:pPr>
            <a:r>
              <a:rPr lang="en-IN" sz="4000" b="1" dirty="0" smtClean="0">
                <a:solidFill>
                  <a:schemeClr val="tx1">
                    <a:lumMod val="75000"/>
                    <a:lumOff val="25000"/>
                  </a:schemeClr>
                </a:solidFill>
                <a:latin typeface="+mj-lt"/>
              </a:rPr>
              <a:t>Offerings</a:t>
            </a:r>
            <a:endParaRPr lang="en-IN" sz="4000" b="1" dirty="0">
              <a:solidFill>
                <a:schemeClr val="tx1">
                  <a:lumMod val="75000"/>
                  <a:lumOff val="25000"/>
                </a:schemeClr>
              </a:solidFill>
              <a:latin typeface="Altera" pitchFamily="2" charset="0"/>
              <a:ea typeface="Altera" pitchFamily="2" charset="0"/>
            </a:endParaRPr>
          </a:p>
        </p:txBody>
      </p:sp>
    </p:spTree>
    <p:extLst>
      <p:ext uri="{BB962C8B-B14F-4D97-AF65-F5344CB8AC3E}">
        <p14:creationId xmlns:p14="http://schemas.microsoft.com/office/powerpoint/2010/main" val="399767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p:cNvSpPr/>
          <p:nvPr/>
        </p:nvSpPr>
        <p:spPr>
          <a:xfrm>
            <a:off x="350520" y="1195086"/>
            <a:ext cx="7809632" cy="269400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2" name="Title 1"/>
          <p:cNvSpPr>
            <a:spLocks noGrp="1"/>
          </p:cNvSpPr>
          <p:nvPr>
            <p:ph type="ctrTitle"/>
          </p:nvPr>
        </p:nvSpPr>
        <p:spPr/>
        <p:txBody>
          <a:bodyPr>
            <a:noAutofit/>
          </a:bodyPr>
          <a:lstStyle/>
          <a:p>
            <a:r>
              <a:rPr lang="en-GB" sz="4000" dirty="0" smtClean="0"/>
              <a:t>Kickstarter for Crypto-Nerds</a:t>
            </a:r>
            <a:endParaRPr lang="en-GB" sz="4000"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31</a:t>
            </a:fld>
            <a:endParaRPr lang="en-GB"/>
          </a:p>
        </p:txBody>
      </p:sp>
      <p:pic>
        <p:nvPicPr>
          <p:cNvPr id="177" name="Picture 1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 y="4109014"/>
            <a:ext cx="7767560" cy="2416574"/>
          </a:xfrm>
          <a:prstGeom prst="rect">
            <a:avLst/>
          </a:prstGeom>
          <a:ln w="38100">
            <a:solidFill>
              <a:srgbClr val="FFC000"/>
            </a:solidFill>
          </a:ln>
        </p:spPr>
      </p:pic>
      <p:sp>
        <p:nvSpPr>
          <p:cNvPr id="4" name="TextBox 3"/>
          <p:cNvSpPr txBox="1"/>
          <p:nvPr/>
        </p:nvSpPr>
        <p:spPr>
          <a:xfrm>
            <a:off x="539389" y="1195086"/>
            <a:ext cx="7767560" cy="2554545"/>
          </a:xfrm>
          <a:prstGeom prst="rect">
            <a:avLst/>
          </a:prstGeom>
          <a:noFill/>
        </p:spPr>
        <p:txBody>
          <a:bodyPr wrap="square" rtlCol="0">
            <a:spAutoFit/>
          </a:bodyPr>
          <a:lstStyle/>
          <a:p>
            <a:pPr marL="342900" indent="-342900">
              <a:lnSpc>
                <a:spcPct val="200000"/>
              </a:lnSpc>
              <a:buFont typeface="AppleSymbols" charset="0"/>
              <a:buChar char="☞"/>
            </a:pPr>
            <a:r>
              <a:rPr lang="en-GB" sz="2000" b="1" dirty="0" smtClean="0">
                <a:latin typeface="Calibri Light" charset="0"/>
                <a:ea typeface="Calibri Light" charset="0"/>
                <a:cs typeface="Calibri Light" charset="0"/>
              </a:rPr>
              <a:t>ICO</a:t>
            </a:r>
            <a:r>
              <a:rPr lang="en-GB" sz="2000" dirty="0" smtClean="0">
                <a:latin typeface="Calibri Light" charset="0"/>
                <a:ea typeface="Calibri Light" charset="0"/>
                <a:cs typeface="Calibri Light" charset="0"/>
              </a:rPr>
              <a:t> = Initial Coin Offering</a:t>
            </a:r>
          </a:p>
          <a:p>
            <a:pPr marL="342900" indent="-342900">
              <a:lnSpc>
                <a:spcPct val="200000"/>
              </a:lnSpc>
              <a:buFont typeface="AppleSymbols" charset="0"/>
              <a:buChar char="☞"/>
            </a:pPr>
            <a:r>
              <a:rPr lang="en-GB" sz="2000" dirty="0">
                <a:latin typeface="Calibri Light" charset="0"/>
                <a:ea typeface="Calibri Light" charset="0"/>
                <a:cs typeface="Calibri Light" charset="0"/>
              </a:rPr>
              <a:t>i</a:t>
            </a:r>
            <a:r>
              <a:rPr lang="en-GB" sz="2000" dirty="0" smtClean="0">
                <a:latin typeface="Calibri Light" charset="0"/>
                <a:ea typeface="Calibri Light" charset="0"/>
                <a:cs typeface="Calibri Light" charset="0"/>
              </a:rPr>
              <a:t>ssue digital </a:t>
            </a:r>
            <a:r>
              <a:rPr lang="en-GB" sz="2000" b="1" dirty="0" smtClean="0">
                <a:latin typeface="Calibri Light" charset="0"/>
                <a:ea typeface="Calibri Light" charset="0"/>
                <a:cs typeface="Calibri Light" charset="0"/>
              </a:rPr>
              <a:t>tokens</a:t>
            </a:r>
            <a:r>
              <a:rPr lang="en-GB" sz="2000" dirty="0" smtClean="0">
                <a:latin typeface="Calibri Light" charset="0"/>
                <a:ea typeface="Calibri Light" charset="0"/>
                <a:cs typeface="Calibri Light" charset="0"/>
              </a:rPr>
              <a:t> and sell them to a global crowd;</a:t>
            </a:r>
            <a:br>
              <a:rPr lang="en-GB" sz="2000" dirty="0" smtClean="0">
                <a:latin typeface="Calibri Light" charset="0"/>
                <a:ea typeface="Calibri Light" charset="0"/>
                <a:cs typeface="Calibri Light" charset="0"/>
              </a:rPr>
            </a:br>
            <a:r>
              <a:rPr lang="en-GB" sz="2000" dirty="0" smtClean="0">
                <a:latin typeface="Calibri Light" charset="0"/>
                <a:ea typeface="Calibri Light" charset="0"/>
                <a:cs typeface="Calibri Light" charset="0"/>
              </a:rPr>
              <a:t>receive cryptocurrency or regular money in return</a:t>
            </a:r>
          </a:p>
          <a:p>
            <a:pPr marL="342900" indent="-342900">
              <a:lnSpc>
                <a:spcPct val="200000"/>
              </a:lnSpc>
              <a:buFont typeface="AppleSymbols" charset="0"/>
              <a:buChar char="☞"/>
            </a:pPr>
            <a:r>
              <a:rPr lang="en-GB" sz="2000" dirty="0">
                <a:latin typeface="Calibri Light" charset="0"/>
                <a:ea typeface="Calibri Light" charset="0"/>
                <a:cs typeface="Calibri Light" charset="0"/>
              </a:rPr>
              <a:t>a</a:t>
            </a:r>
            <a:r>
              <a:rPr lang="en-GB" sz="2000" dirty="0" smtClean="0">
                <a:latin typeface="Calibri Light" charset="0"/>
                <a:ea typeface="Calibri Light" charset="0"/>
                <a:cs typeface="Calibri Light" charset="0"/>
              </a:rPr>
              <a:t>llows to </a:t>
            </a:r>
            <a:r>
              <a:rPr lang="en-GB" sz="2000" b="1" dirty="0" smtClean="0">
                <a:latin typeface="Calibri Light" charset="0"/>
                <a:ea typeface="Calibri Light" charset="0"/>
                <a:cs typeface="Calibri Light" charset="0"/>
              </a:rPr>
              <a:t>crowdfund</a:t>
            </a:r>
            <a:r>
              <a:rPr lang="en-GB" sz="2000" dirty="0" smtClean="0">
                <a:latin typeface="Calibri Light" charset="0"/>
                <a:ea typeface="Calibri Light" charset="0"/>
                <a:cs typeface="Calibri Light" charset="0"/>
              </a:rPr>
              <a:t> projects that struggle to win VC’s backing</a:t>
            </a:r>
            <a:endParaRPr lang="en-GB" sz="2000" dirty="0">
              <a:latin typeface="Calibri Light" charset="0"/>
              <a:ea typeface="Calibri Light" charset="0"/>
              <a:cs typeface="Calibri Light"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5818" y="2320471"/>
            <a:ext cx="3243474" cy="3137246"/>
          </a:xfrm>
          <a:prstGeom prst="rect">
            <a:avLst/>
          </a:prstGeom>
          <a:ln w="38100">
            <a:solidFill>
              <a:srgbClr val="FFC000"/>
            </a:solidFill>
          </a:ln>
        </p:spPr>
      </p:pic>
    </p:spTree>
    <p:extLst>
      <p:ext uri="{BB962C8B-B14F-4D97-AF65-F5344CB8AC3E}">
        <p14:creationId xmlns:p14="http://schemas.microsoft.com/office/powerpoint/2010/main" val="133706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96000" y="1381748"/>
            <a:ext cx="5416951" cy="501675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2" name="Title 1"/>
          <p:cNvSpPr>
            <a:spLocks noGrp="1"/>
          </p:cNvSpPr>
          <p:nvPr>
            <p:ph type="ctrTitle"/>
          </p:nvPr>
        </p:nvSpPr>
        <p:spPr/>
        <p:txBody>
          <a:bodyPr>
            <a:noAutofit/>
          </a:bodyPr>
          <a:lstStyle/>
          <a:p>
            <a:r>
              <a:rPr lang="en-GB" sz="4000" dirty="0" smtClean="0"/>
              <a:t>Monopoly Money?</a:t>
            </a:r>
            <a:endParaRPr lang="en-GB" sz="40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218" r="2509"/>
          <a:stretch/>
        </p:blipFill>
        <p:spPr>
          <a:xfrm>
            <a:off x="1032769" y="1370652"/>
            <a:ext cx="4438197" cy="5027854"/>
          </a:xfrm>
          <a:prstGeom prst="rect">
            <a:avLst/>
          </a:prstGeom>
          <a:ln w="38100">
            <a:solidFill>
              <a:srgbClr val="FFC000"/>
            </a:solidFill>
          </a:ln>
        </p:spPr>
      </p:pic>
      <p:sp>
        <p:nvSpPr>
          <p:cNvPr id="7" name="TextBox 6"/>
          <p:cNvSpPr txBox="1"/>
          <p:nvPr/>
        </p:nvSpPr>
        <p:spPr>
          <a:xfrm>
            <a:off x="6337138" y="1370652"/>
            <a:ext cx="4934673" cy="5016758"/>
          </a:xfrm>
          <a:prstGeom prst="rect">
            <a:avLst/>
          </a:prstGeom>
          <a:noFill/>
        </p:spPr>
        <p:txBody>
          <a:bodyPr wrap="square" rtlCol="0">
            <a:spAutoFit/>
          </a:bodyPr>
          <a:lstStyle/>
          <a:p>
            <a:pPr marL="342900" indent="-342900">
              <a:lnSpc>
                <a:spcPct val="200000"/>
              </a:lnSpc>
              <a:buFont typeface="AppleSymbols" charset="0"/>
              <a:buChar char="☞"/>
            </a:pPr>
            <a:r>
              <a:rPr lang="en-GB" sz="2000" dirty="0" smtClean="0">
                <a:latin typeface="Calibri Light" charset="0"/>
                <a:ea typeface="Calibri Light" charset="0"/>
                <a:cs typeface="Calibri Light" charset="0"/>
              </a:rPr>
              <a:t>ICOs may seem like they sell only a </a:t>
            </a:r>
            <a:r>
              <a:rPr lang="en-GB" sz="2000" b="1" dirty="0" smtClean="0">
                <a:latin typeface="Calibri Light" charset="0"/>
                <a:ea typeface="Calibri Light" charset="0"/>
                <a:cs typeface="Calibri Light" charset="0"/>
              </a:rPr>
              <a:t>promise</a:t>
            </a:r>
            <a:r>
              <a:rPr lang="en-GB" sz="2000" i="1" dirty="0" smtClean="0">
                <a:latin typeface="Calibri Light" charset="0"/>
                <a:ea typeface="Calibri Light" charset="0"/>
                <a:cs typeface="Calibri Light" charset="0"/>
              </a:rPr>
              <a:t> </a:t>
            </a:r>
            <a:r>
              <a:rPr lang="en-GB" sz="2000" dirty="0" smtClean="0">
                <a:latin typeface="Calibri Light" charset="0"/>
                <a:ea typeface="Calibri Light" charset="0"/>
                <a:cs typeface="Calibri Light" charset="0"/>
              </a:rPr>
              <a:t>of hypothetical future piece of code</a:t>
            </a:r>
          </a:p>
          <a:p>
            <a:pPr marL="342900" indent="-342900">
              <a:lnSpc>
                <a:spcPct val="200000"/>
              </a:lnSpc>
              <a:buFont typeface="AppleSymbols" charset="0"/>
              <a:buChar char="☞"/>
            </a:pPr>
            <a:r>
              <a:rPr lang="en-GB" sz="2000" dirty="0">
                <a:latin typeface="Calibri Light" charset="0"/>
                <a:ea typeface="Calibri Light" charset="0"/>
                <a:cs typeface="Calibri Light" charset="0"/>
              </a:rPr>
              <a:t>i</a:t>
            </a:r>
            <a:r>
              <a:rPr lang="en-GB" sz="2000" dirty="0" smtClean="0">
                <a:latin typeface="Calibri Light" charset="0"/>
                <a:ea typeface="Calibri Light" charset="0"/>
                <a:cs typeface="Calibri Light" charset="0"/>
              </a:rPr>
              <a:t>n reality </a:t>
            </a:r>
            <a:r>
              <a:rPr lang="mr-IN" sz="2000" dirty="0" smtClean="0">
                <a:latin typeface="Calibri Light" charset="0"/>
                <a:ea typeface="Calibri Light" charset="0"/>
                <a:cs typeface="Calibri Light" charset="0"/>
              </a:rPr>
              <a:t>–</a:t>
            </a:r>
            <a:r>
              <a:rPr lang="en-GB" sz="2000" dirty="0" smtClean="0">
                <a:latin typeface="Calibri Light" charset="0"/>
                <a:ea typeface="Calibri Light" charset="0"/>
                <a:cs typeface="Calibri Light" charset="0"/>
              </a:rPr>
              <a:t> sold with </a:t>
            </a:r>
            <a:r>
              <a:rPr lang="en-GB" sz="2000" b="1" dirty="0" smtClean="0">
                <a:latin typeface="Calibri Light" charset="0"/>
                <a:ea typeface="Calibri Light" charset="0"/>
                <a:cs typeface="Calibri Light" charset="0"/>
              </a:rPr>
              <a:t>smart</a:t>
            </a:r>
            <a:r>
              <a:rPr lang="en-GB" sz="2000" b="1" i="1" dirty="0" smtClean="0">
                <a:latin typeface="Calibri Light" charset="0"/>
                <a:ea typeface="Calibri Light" charset="0"/>
                <a:cs typeface="Calibri Light" charset="0"/>
              </a:rPr>
              <a:t> </a:t>
            </a:r>
            <a:r>
              <a:rPr lang="en-GB" sz="2000" b="1" dirty="0" smtClean="0">
                <a:latin typeface="Calibri Light" charset="0"/>
                <a:ea typeface="Calibri Light" charset="0"/>
                <a:cs typeface="Calibri Light" charset="0"/>
              </a:rPr>
              <a:t>contracts</a:t>
            </a:r>
            <a:r>
              <a:rPr lang="en-GB" sz="2000" dirty="0" smtClean="0">
                <a:latin typeface="Calibri Light" charset="0"/>
                <a:ea typeface="Calibri Light" charset="0"/>
                <a:cs typeface="Calibri Light" charset="0"/>
              </a:rPr>
              <a:t>, i.e. codified terms of trade</a:t>
            </a:r>
          </a:p>
          <a:p>
            <a:pPr marL="342900" indent="-342900">
              <a:lnSpc>
                <a:spcPct val="200000"/>
              </a:lnSpc>
              <a:buFont typeface="AppleSymbols" charset="0"/>
              <a:buChar char="☞"/>
            </a:pPr>
            <a:r>
              <a:rPr lang="en-GB" sz="2000" dirty="0">
                <a:latin typeface="Calibri Light" charset="0"/>
                <a:ea typeface="Calibri Light" charset="0"/>
                <a:cs typeface="Calibri Light" charset="0"/>
              </a:rPr>
              <a:t>e</a:t>
            </a:r>
            <a:r>
              <a:rPr lang="en-GB" sz="2000" dirty="0" smtClean="0">
                <a:latin typeface="Calibri Light" charset="0"/>
                <a:ea typeface="Calibri Light" charset="0"/>
                <a:cs typeface="Calibri Light" charset="0"/>
              </a:rPr>
              <a:t>ntitle to a share of </a:t>
            </a:r>
            <a:r>
              <a:rPr lang="en-GB" sz="2000" b="1" dirty="0" smtClean="0">
                <a:latin typeface="Calibri Light" charset="0"/>
                <a:ea typeface="Calibri Light" charset="0"/>
                <a:cs typeface="Calibri Light" charset="0"/>
              </a:rPr>
              <a:t>profits</a:t>
            </a:r>
            <a:r>
              <a:rPr lang="en-GB" sz="2000" dirty="0" smtClean="0">
                <a:latin typeface="Calibri Light" charset="0"/>
                <a:ea typeface="Calibri Light" charset="0"/>
                <a:cs typeface="Calibri Light" charset="0"/>
              </a:rPr>
              <a:t>, platform </a:t>
            </a:r>
            <a:r>
              <a:rPr lang="en-GB" sz="2000" b="1" dirty="0" smtClean="0">
                <a:latin typeface="Calibri Light" charset="0"/>
                <a:ea typeface="Calibri Light" charset="0"/>
                <a:cs typeface="Calibri Light" charset="0"/>
              </a:rPr>
              <a:t>utility</a:t>
            </a:r>
            <a:r>
              <a:rPr lang="en-GB" sz="2000" dirty="0" smtClean="0">
                <a:latin typeface="Calibri Light" charset="0"/>
                <a:ea typeface="Calibri Light" charset="0"/>
                <a:cs typeface="Calibri Light" charset="0"/>
              </a:rPr>
              <a:t>,  even </a:t>
            </a:r>
            <a:r>
              <a:rPr lang="en-GB" sz="2000" dirty="0" smtClean="0">
                <a:ea typeface="Calibri Light" charset="0"/>
                <a:cs typeface="Calibri Light" charset="0"/>
              </a:rPr>
              <a:t>real</a:t>
            </a:r>
            <a:r>
              <a:rPr lang="en-GB" sz="2000" i="1" dirty="0" smtClean="0">
                <a:latin typeface="Calibri Light" charset="0"/>
                <a:ea typeface="Calibri Light" charset="0"/>
                <a:cs typeface="Calibri Light" charset="0"/>
              </a:rPr>
              <a:t> </a:t>
            </a:r>
            <a:r>
              <a:rPr lang="en-GB" sz="2000" dirty="0" smtClean="0">
                <a:latin typeface="Calibri Light" charset="0"/>
                <a:ea typeface="Calibri Light" charset="0"/>
                <a:cs typeface="Calibri Light" charset="0"/>
              </a:rPr>
              <a:t>products</a:t>
            </a:r>
          </a:p>
          <a:p>
            <a:pPr marL="342900" indent="-342900">
              <a:lnSpc>
                <a:spcPct val="200000"/>
              </a:lnSpc>
              <a:buFont typeface="AppleSymbols" charset="0"/>
              <a:buChar char="☞"/>
            </a:pPr>
            <a:r>
              <a:rPr lang="en-GB" sz="2000" dirty="0">
                <a:latin typeface="Calibri Light" charset="0"/>
                <a:ea typeface="Calibri Light" charset="0"/>
                <a:cs typeface="Calibri Light" charset="0"/>
              </a:rPr>
              <a:t>t</a:t>
            </a:r>
            <a:r>
              <a:rPr lang="en-GB" sz="2000" dirty="0" smtClean="0">
                <a:latin typeface="Calibri Light" charset="0"/>
                <a:ea typeface="Calibri Light" charset="0"/>
                <a:cs typeface="Calibri Light" charset="0"/>
              </a:rPr>
              <a:t>okens nature attract a great deal of value </a:t>
            </a:r>
            <a:r>
              <a:rPr lang="en-GB" sz="2000" b="1" dirty="0" smtClean="0">
                <a:latin typeface="Calibri Light" charset="0"/>
                <a:ea typeface="Calibri Light" charset="0"/>
                <a:cs typeface="Calibri Light" charset="0"/>
              </a:rPr>
              <a:t>speculation</a:t>
            </a:r>
          </a:p>
        </p:txBody>
      </p:sp>
    </p:spTree>
    <p:extLst>
      <p:ext uri="{BB962C8B-B14F-4D97-AF65-F5344CB8AC3E}">
        <p14:creationId xmlns:p14="http://schemas.microsoft.com/office/powerpoint/2010/main" val="70521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dirty="0" smtClean="0"/>
              <a:t>ICO Speculative Frenzy</a:t>
            </a:r>
            <a:endParaRPr lang="en-GB" sz="4000" dirty="0"/>
          </a:p>
        </p:txBody>
      </p:sp>
      <p:grpSp>
        <p:nvGrpSpPr>
          <p:cNvPr id="12" name="Group 11"/>
          <p:cNvGrpSpPr/>
          <p:nvPr/>
        </p:nvGrpSpPr>
        <p:grpSpPr>
          <a:xfrm>
            <a:off x="228674" y="1734223"/>
            <a:ext cx="5211430" cy="4333238"/>
            <a:chOff x="610170" y="1510463"/>
            <a:chExt cx="4382963" cy="5179752"/>
          </a:xfrm>
        </p:grpSpPr>
        <p:sp>
          <p:nvSpPr>
            <p:cNvPr id="10" name="Rectangle 9"/>
            <p:cNvSpPr/>
            <p:nvPr/>
          </p:nvSpPr>
          <p:spPr>
            <a:xfrm>
              <a:off x="610170" y="1510463"/>
              <a:ext cx="4382963" cy="517975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8" name="TextBox 7"/>
            <p:cNvSpPr txBox="1"/>
            <p:nvPr/>
          </p:nvSpPr>
          <p:spPr>
            <a:xfrm>
              <a:off x="662997" y="1837742"/>
              <a:ext cx="4277310" cy="4525193"/>
            </a:xfrm>
            <a:prstGeom prst="rect">
              <a:avLst/>
            </a:prstGeom>
            <a:noFill/>
          </p:spPr>
          <p:txBody>
            <a:bodyPr wrap="square" numCol="1" rtlCol="0">
              <a:spAutoFit/>
            </a:bodyPr>
            <a:lstStyle/>
            <a:p>
              <a:pPr marL="342900" indent="-342900">
                <a:lnSpc>
                  <a:spcPct val="200000"/>
                </a:lnSpc>
                <a:buFont typeface="AppleSymbols" charset="0"/>
                <a:buChar char="☞"/>
              </a:pPr>
              <a:r>
                <a:rPr lang="en-GB" sz="2000" b="1" dirty="0" smtClean="0">
                  <a:latin typeface="Calibri Light" charset="0"/>
                  <a:ea typeface="Calibri Light" charset="0"/>
                  <a:cs typeface="Calibri Light" charset="0"/>
                </a:rPr>
                <a:t>$1.3B </a:t>
              </a:r>
              <a:r>
                <a:rPr lang="en-GB" sz="2000" dirty="0" smtClean="0">
                  <a:latin typeface="Calibri Light" charset="0"/>
                  <a:ea typeface="Calibri Light" charset="0"/>
                  <a:cs typeface="Calibri Light" charset="0"/>
                </a:rPr>
                <a:t>raised in just the 1</a:t>
              </a:r>
              <a:r>
                <a:rPr lang="en-GB" sz="2000" baseline="30000" dirty="0" smtClean="0">
                  <a:latin typeface="Calibri Light" charset="0"/>
                  <a:ea typeface="Calibri Light" charset="0"/>
                  <a:cs typeface="Calibri Light" charset="0"/>
                </a:rPr>
                <a:t>st</a:t>
              </a:r>
              <a:r>
                <a:rPr lang="en-GB" sz="2000" dirty="0" smtClean="0">
                  <a:latin typeface="Calibri Light" charset="0"/>
                  <a:ea typeface="Calibri Light" charset="0"/>
                  <a:cs typeface="Calibri Light" charset="0"/>
                </a:rPr>
                <a:t> half of 2017</a:t>
              </a:r>
            </a:p>
            <a:p>
              <a:pPr marL="342900" indent="-342900">
                <a:lnSpc>
                  <a:spcPct val="200000"/>
                </a:lnSpc>
                <a:buFont typeface="AppleSymbols" charset="0"/>
                <a:buChar char="☞"/>
              </a:pPr>
              <a:r>
                <a:rPr lang="en-GB" sz="2000" dirty="0" smtClean="0">
                  <a:latin typeface="Calibri Light" charset="0"/>
                  <a:ea typeface="Calibri Light" charset="0"/>
                  <a:cs typeface="Calibri Light" charset="0"/>
                </a:rPr>
                <a:t>many successful ICOs, some raising </a:t>
              </a:r>
              <a:r>
                <a:rPr lang="en-GB" sz="2000" b="1" dirty="0" smtClean="0">
                  <a:latin typeface="Calibri Light" charset="0"/>
                  <a:ea typeface="Calibri Light" charset="0"/>
                  <a:cs typeface="Calibri Light" charset="0"/>
                </a:rPr>
                <a:t>&gt;$150M</a:t>
              </a:r>
              <a:r>
                <a:rPr lang="en-GB" sz="2000" dirty="0" smtClean="0">
                  <a:latin typeface="Calibri Light" charset="0"/>
                  <a:ea typeface="Calibri Light" charset="0"/>
                  <a:cs typeface="Calibri Light" charset="0"/>
                </a:rPr>
                <a:t>:</a:t>
              </a:r>
              <a:br>
                <a:rPr lang="en-GB" sz="2000" dirty="0" smtClean="0">
                  <a:latin typeface="Calibri Light" charset="0"/>
                  <a:ea typeface="Calibri Light" charset="0"/>
                  <a:cs typeface="Calibri Light" charset="0"/>
                </a:rPr>
              </a:br>
              <a:r>
                <a:rPr lang="en-GB" sz="2000" dirty="0" err="1" smtClean="0">
                  <a:latin typeface="Calibri Light" charset="0"/>
                  <a:ea typeface="Calibri Light" charset="0"/>
                  <a:cs typeface="Calibri Light" charset="0"/>
                </a:rPr>
                <a:t>Filecoin</a:t>
              </a:r>
              <a:r>
                <a:rPr lang="en-GB" sz="2000" dirty="0" smtClean="0">
                  <a:latin typeface="Calibri Light" charset="0"/>
                  <a:ea typeface="Calibri Light" charset="0"/>
                  <a:cs typeface="Calibri Light" charset="0"/>
                </a:rPr>
                <a:t>, </a:t>
              </a:r>
              <a:r>
                <a:rPr lang="en-GB" sz="2000" dirty="0" err="1" smtClean="0">
                  <a:latin typeface="Calibri Light" charset="0"/>
                  <a:ea typeface="Calibri Light" charset="0"/>
                  <a:cs typeface="Calibri Light" charset="0"/>
                </a:rPr>
                <a:t>Tezos</a:t>
              </a:r>
              <a:r>
                <a:rPr lang="en-GB" sz="2000" dirty="0" smtClean="0">
                  <a:latin typeface="Calibri Light" charset="0"/>
                  <a:ea typeface="Calibri Light" charset="0"/>
                  <a:cs typeface="Calibri Light" charset="0"/>
                </a:rPr>
                <a:t>, </a:t>
              </a:r>
              <a:r>
                <a:rPr lang="en-GB" sz="2000" dirty="0" err="1" smtClean="0">
                  <a:latin typeface="Calibri Light" charset="0"/>
                  <a:ea typeface="Calibri Light" charset="0"/>
                  <a:cs typeface="Calibri Light" charset="0"/>
                </a:rPr>
                <a:t>Bancor</a:t>
              </a:r>
              <a:r>
                <a:rPr lang="en-GB" sz="2000" dirty="0" smtClean="0">
                  <a:latin typeface="Calibri Light" charset="0"/>
                  <a:ea typeface="Calibri Light" charset="0"/>
                  <a:cs typeface="Calibri Light" charset="0"/>
                </a:rPr>
                <a:t>, DAO</a:t>
              </a:r>
              <a:endParaRPr lang="en-GB" sz="2000" b="1" dirty="0" smtClean="0">
                <a:latin typeface="Calibri Light" charset="0"/>
                <a:ea typeface="Calibri Light" charset="0"/>
                <a:cs typeface="Calibri Light" charset="0"/>
              </a:endParaRPr>
            </a:p>
            <a:p>
              <a:pPr marL="342900" indent="-342900">
                <a:lnSpc>
                  <a:spcPct val="200000"/>
                </a:lnSpc>
                <a:buFont typeface="AppleSymbols" charset="0"/>
                <a:buChar char="☞"/>
              </a:pPr>
              <a:r>
                <a:rPr lang="en-GB" sz="2000" dirty="0">
                  <a:latin typeface="Calibri Light" charset="0"/>
                  <a:ea typeface="Calibri Light" charset="0"/>
                  <a:cs typeface="Calibri Light" charset="0"/>
                </a:rPr>
                <a:t>investing in tokens’ potential </a:t>
              </a:r>
              <a:r>
                <a:rPr lang="en-GB" sz="2000" b="1" dirty="0" smtClean="0">
                  <a:latin typeface="Calibri Light" charset="0"/>
                  <a:ea typeface="Calibri Light" charset="0"/>
                  <a:cs typeface="Calibri Light" charset="0"/>
                </a:rPr>
                <a:t>appreciation</a:t>
              </a:r>
            </a:p>
            <a:p>
              <a:pPr marL="342900" indent="-342900">
                <a:lnSpc>
                  <a:spcPct val="200000"/>
                </a:lnSpc>
                <a:buFont typeface="AppleSymbols" charset="0"/>
                <a:buChar char="☞"/>
              </a:pPr>
              <a:r>
                <a:rPr lang="en-GB" sz="2000" dirty="0" smtClean="0">
                  <a:latin typeface="Calibri Light" charset="0"/>
                  <a:ea typeface="Calibri Light" charset="0"/>
                  <a:cs typeface="Calibri Light" charset="0"/>
                </a:rPr>
                <a:t>reflection </a:t>
              </a:r>
              <a:r>
                <a:rPr lang="en-GB" sz="2000" dirty="0">
                  <a:latin typeface="Calibri Light" charset="0"/>
                  <a:ea typeface="Calibri Light" charset="0"/>
                  <a:cs typeface="Calibri Light" charset="0"/>
                </a:rPr>
                <a:t>of the wider financial </a:t>
              </a:r>
              <a:r>
                <a:rPr lang="en-GB" sz="2000" b="1" dirty="0">
                  <a:latin typeface="Calibri Light" charset="0"/>
                  <a:ea typeface="Calibri Light" charset="0"/>
                  <a:cs typeface="Calibri Light" charset="0"/>
                </a:rPr>
                <a:t>markets pressures</a:t>
              </a:r>
              <a:r>
                <a:rPr lang="en-GB" sz="2000" dirty="0" smtClean="0">
                  <a:latin typeface="Calibri Light" charset="0"/>
                  <a:ea typeface="Calibri Light" charset="0"/>
                  <a:cs typeface="Calibri Light" charset="0"/>
                </a:rPr>
                <a:t>?</a:t>
              </a:r>
              <a:endParaRPr lang="en-GB" sz="2000" dirty="0">
                <a:latin typeface="Calibri Light" charset="0"/>
                <a:ea typeface="Calibri Light" charset="0"/>
                <a:cs typeface="Calibri Light" charset="0"/>
              </a:endParaRPr>
            </a:p>
          </p:txBody>
        </p:sp>
      </p:gr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6237" t="11143" r="6568" b="6490"/>
          <a:stretch/>
        </p:blipFill>
        <p:spPr>
          <a:xfrm>
            <a:off x="5785645" y="1125005"/>
            <a:ext cx="6171004" cy="5551675"/>
          </a:xfrm>
          <a:prstGeom prst="rect">
            <a:avLst/>
          </a:prstGeom>
          <a:ln w="38100">
            <a:solidFill>
              <a:srgbClr val="FFC000"/>
            </a:solidFill>
          </a:ln>
        </p:spPr>
      </p:pic>
    </p:spTree>
    <p:extLst>
      <p:ext uri="{BB962C8B-B14F-4D97-AF65-F5344CB8AC3E}">
        <p14:creationId xmlns:p14="http://schemas.microsoft.com/office/powerpoint/2010/main" val="2879746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dirty="0" smtClean="0"/>
              <a:t>90’s Are Back</a:t>
            </a:r>
            <a:endParaRPr lang="en-GB"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770"/>
          <a:stretch/>
        </p:blipFill>
        <p:spPr>
          <a:xfrm>
            <a:off x="7014259" y="1526817"/>
            <a:ext cx="4367203" cy="4666718"/>
          </a:xfrm>
          <a:prstGeom prst="rect">
            <a:avLst/>
          </a:prstGeom>
          <a:ln w="38100">
            <a:solidFill>
              <a:srgbClr val="FFC000"/>
            </a:solidFill>
          </a:ln>
        </p:spPr>
      </p:pic>
      <p:sp>
        <p:nvSpPr>
          <p:cNvPr id="5" name="Rectangle 4"/>
          <p:cNvSpPr/>
          <p:nvPr/>
        </p:nvSpPr>
        <p:spPr>
          <a:xfrm>
            <a:off x="434126" y="1526817"/>
            <a:ext cx="5661874" cy="466671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6" name="TextBox 5"/>
          <p:cNvSpPr txBox="1"/>
          <p:nvPr/>
        </p:nvSpPr>
        <p:spPr>
          <a:xfrm>
            <a:off x="533444" y="1659573"/>
            <a:ext cx="5562556" cy="4401205"/>
          </a:xfrm>
          <a:prstGeom prst="rect">
            <a:avLst/>
          </a:prstGeom>
          <a:noFill/>
        </p:spPr>
        <p:txBody>
          <a:bodyPr wrap="square" numCol="1" rtlCol="0">
            <a:spAutoFit/>
          </a:bodyPr>
          <a:lstStyle/>
          <a:p>
            <a:pPr marL="342900" indent="-342900">
              <a:lnSpc>
                <a:spcPct val="200000"/>
              </a:lnSpc>
              <a:buFont typeface="AppleSymbols" charset="0"/>
              <a:buChar char="☞"/>
            </a:pPr>
            <a:r>
              <a:rPr lang="en-GB" sz="2000" dirty="0" smtClean="0">
                <a:latin typeface="Calibri Light" charset="0"/>
                <a:ea typeface="Calibri Light" charset="0"/>
                <a:cs typeface="Calibri Light" charset="0"/>
              </a:rPr>
              <a:t>ICO craze reminiscent of </a:t>
            </a:r>
            <a:r>
              <a:rPr lang="en-GB" sz="2000" b="1" dirty="0" smtClean="0">
                <a:latin typeface="Calibri Light" charset="0"/>
                <a:ea typeface="Calibri Light" charset="0"/>
                <a:cs typeface="Calibri Light" charset="0"/>
              </a:rPr>
              <a:t>90’s dotcom </a:t>
            </a:r>
            <a:r>
              <a:rPr lang="en-GB" sz="2000" dirty="0" smtClean="0">
                <a:latin typeface="Calibri Light" charset="0"/>
                <a:ea typeface="Calibri Light" charset="0"/>
                <a:cs typeface="Calibri Light" charset="0"/>
              </a:rPr>
              <a:t>era</a:t>
            </a:r>
          </a:p>
          <a:p>
            <a:pPr marL="342900" indent="-342900">
              <a:lnSpc>
                <a:spcPct val="200000"/>
              </a:lnSpc>
              <a:buFont typeface="AppleSymbols" charset="0"/>
              <a:buChar char="☞"/>
            </a:pPr>
            <a:r>
              <a:rPr lang="en-GB" sz="2000" dirty="0">
                <a:latin typeface="Calibri Light" charset="0"/>
                <a:ea typeface="Calibri Light" charset="0"/>
                <a:cs typeface="Calibri Light" charset="0"/>
              </a:rPr>
              <a:t>s</a:t>
            </a:r>
            <a:r>
              <a:rPr lang="en-GB" sz="2000" dirty="0" smtClean="0">
                <a:latin typeface="Calibri Light" charset="0"/>
                <a:ea typeface="Calibri Light" charset="0"/>
                <a:cs typeface="Calibri Light" charset="0"/>
              </a:rPr>
              <a:t>oaring valuations followed by a </a:t>
            </a:r>
            <a:r>
              <a:rPr lang="en-GB" sz="2000" b="1" dirty="0" smtClean="0">
                <a:latin typeface="Calibri Light" charset="0"/>
                <a:ea typeface="Calibri Light" charset="0"/>
                <a:cs typeface="Calibri Light" charset="0"/>
              </a:rPr>
              <a:t>collapse</a:t>
            </a:r>
            <a:r>
              <a:rPr lang="en-GB" sz="2000" dirty="0" smtClean="0">
                <a:latin typeface="Calibri Light" charset="0"/>
                <a:ea typeface="Calibri Light" charset="0"/>
                <a:cs typeface="Calibri Light" charset="0"/>
              </a:rPr>
              <a:t> caused many investors to lose large sums of money</a:t>
            </a:r>
          </a:p>
          <a:p>
            <a:pPr marL="342900" indent="-342900">
              <a:lnSpc>
                <a:spcPct val="200000"/>
              </a:lnSpc>
              <a:buFont typeface="AppleSymbols" charset="0"/>
              <a:buChar char="☞"/>
            </a:pPr>
            <a:r>
              <a:rPr lang="en-GB" sz="2000" dirty="0" smtClean="0">
                <a:latin typeface="Calibri Light" charset="0"/>
                <a:ea typeface="Calibri Light" charset="0"/>
                <a:cs typeface="Calibri Light" charset="0"/>
              </a:rPr>
              <a:t>40% </a:t>
            </a:r>
            <a:r>
              <a:rPr lang="en-GB" sz="2000" b="1" dirty="0" smtClean="0">
                <a:latin typeface="Calibri Light" charset="0"/>
                <a:ea typeface="Calibri Light" charset="0"/>
                <a:cs typeface="Calibri Light" charset="0"/>
              </a:rPr>
              <a:t>fraudsters</a:t>
            </a:r>
            <a:r>
              <a:rPr lang="en-GB" sz="2000" dirty="0" smtClean="0">
                <a:latin typeface="Calibri Light" charset="0"/>
                <a:ea typeface="Calibri Light" charset="0"/>
                <a:cs typeface="Calibri Light" charset="0"/>
              </a:rPr>
              <a:t>, 50% not familiar with </a:t>
            </a:r>
            <a:r>
              <a:rPr lang="en-GB" sz="2000" b="1" dirty="0" smtClean="0">
                <a:latin typeface="Calibri Light" charset="0"/>
                <a:ea typeface="Calibri Light" charset="0"/>
                <a:cs typeface="Calibri Light" charset="0"/>
              </a:rPr>
              <a:t>blockchain</a:t>
            </a:r>
            <a:r>
              <a:rPr lang="en-GB" sz="2000" dirty="0" smtClean="0">
                <a:latin typeface="Calibri Light" charset="0"/>
                <a:ea typeface="Calibri Light" charset="0"/>
                <a:cs typeface="Calibri Light" charset="0"/>
              </a:rPr>
              <a:t> technicalities, 9% oblivious to </a:t>
            </a:r>
            <a:r>
              <a:rPr lang="en-GB" sz="2000" b="1" dirty="0" smtClean="0">
                <a:latin typeface="Calibri Light" charset="0"/>
                <a:ea typeface="Calibri Light" charset="0"/>
                <a:cs typeface="Calibri Light" charset="0"/>
              </a:rPr>
              <a:t>business</a:t>
            </a:r>
            <a:r>
              <a:rPr lang="en-GB" sz="2000" dirty="0" smtClean="0">
                <a:latin typeface="Calibri Light" charset="0"/>
                <a:ea typeface="Calibri Light" charset="0"/>
                <a:cs typeface="Calibri Light" charset="0"/>
              </a:rPr>
              <a:t> issues</a:t>
            </a:r>
          </a:p>
          <a:p>
            <a:pPr marL="342900" indent="-342900">
              <a:lnSpc>
                <a:spcPct val="200000"/>
              </a:lnSpc>
              <a:buFont typeface="AppleSymbols" charset="0"/>
              <a:buChar char="☞"/>
            </a:pPr>
            <a:r>
              <a:rPr lang="en-GB" sz="2000" dirty="0" smtClean="0">
                <a:latin typeface="Calibri Light" charset="0"/>
                <a:ea typeface="Calibri Light" charset="0"/>
                <a:cs typeface="Calibri Light" charset="0"/>
              </a:rPr>
              <a:t>the </a:t>
            </a:r>
            <a:r>
              <a:rPr lang="en-GB" sz="2000" b="1" dirty="0" smtClean="0">
                <a:latin typeface="Calibri Light" charset="0"/>
                <a:ea typeface="Calibri Light" charset="0"/>
                <a:cs typeface="Calibri Light" charset="0"/>
              </a:rPr>
              <a:t>hopeful 1%</a:t>
            </a:r>
            <a:r>
              <a:rPr lang="en-GB" sz="2000" dirty="0" smtClean="0">
                <a:latin typeface="Calibri Light" charset="0"/>
                <a:ea typeface="Calibri Light" charset="0"/>
                <a:cs typeface="Calibri Light" charset="0"/>
              </a:rPr>
              <a:t> may become the new Google, Amazon, PayPal</a:t>
            </a:r>
            <a:endParaRPr lang="en-GB" sz="2000" dirty="0">
              <a:latin typeface="Calibri Light" charset="0"/>
              <a:ea typeface="Calibri Light" charset="0"/>
              <a:cs typeface="Calibri Light" charset="0"/>
            </a:endParaRPr>
          </a:p>
        </p:txBody>
      </p:sp>
    </p:spTree>
    <p:extLst>
      <p:ext uri="{BB962C8B-B14F-4D97-AF65-F5344CB8AC3E}">
        <p14:creationId xmlns:p14="http://schemas.microsoft.com/office/powerpoint/2010/main" val="1959797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03" b="1803"/>
          <a:stretch>
            <a:fillRect/>
          </a:stretch>
        </p:blipFill>
        <p:spPr/>
      </p:pic>
      <p:sp>
        <p:nvSpPr>
          <p:cNvPr id="4" name="TextBox 3"/>
          <p:cNvSpPr txBox="1"/>
          <p:nvPr/>
        </p:nvSpPr>
        <p:spPr>
          <a:xfrm>
            <a:off x="5767754" y="2995863"/>
            <a:ext cx="6424246" cy="1569660"/>
          </a:xfrm>
          <a:prstGeom prst="rect">
            <a:avLst/>
          </a:prstGeom>
          <a:noFill/>
        </p:spPr>
        <p:txBody>
          <a:bodyPr wrap="square" rtlCol="0">
            <a:spAutoFit/>
          </a:bodyPr>
          <a:lstStyle/>
          <a:p>
            <a:r>
              <a:rPr lang="en-GB" sz="9600" dirty="0" smtClean="0">
                <a:solidFill>
                  <a:schemeClr val="bg1"/>
                </a:solidFill>
                <a:latin typeface="+mj-lt"/>
              </a:rPr>
              <a:t>WORK</a:t>
            </a:r>
            <a:endParaRPr lang="en-GB" sz="9600" dirty="0">
              <a:solidFill>
                <a:schemeClr val="bg1"/>
              </a:solidFill>
              <a:latin typeface="+mj-lt"/>
            </a:endParaRPr>
          </a:p>
        </p:txBody>
      </p:sp>
      <p:sp>
        <p:nvSpPr>
          <p:cNvPr id="5" name="TextBox 4"/>
          <p:cNvSpPr txBox="1"/>
          <p:nvPr/>
        </p:nvSpPr>
        <p:spPr>
          <a:xfrm>
            <a:off x="5883868" y="4188267"/>
            <a:ext cx="6424246" cy="1015663"/>
          </a:xfrm>
          <a:prstGeom prst="rect">
            <a:avLst/>
          </a:prstGeom>
          <a:noFill/>
        </p:spPr>
        <p:txBody>
          <a:bodyPr wrap="square" rtlCol="0">
            <a:spAutoFit/>
          </a:bodyPr>
          <a:lstStyle/>
          <a:p>
            <a:r>
              <a:rPr lang="en-GB" sz="6000" dirty="0" smtClean="0">
                <a:solidFill>
                  <a:schemeClr val="accent3"/>
                </a:solidFill>
                <a:latin typeface="+mj-lt"/>
              </a:rPr>
              <a:t>SHOP TIME</a:t>
            </a:r>
            <a:endParaRPr lang="en-GB" sz="6000" dirty="0">
              <a:solidFill>
                <a:schemeClr val="accent3"/>
              </a:solidFill>
              <a:latin typeface="+mj-lt"/>
            </a:endParaRPr>
          </a:p>
        </p:txBody>
      </p:sp>
    </p:spTree>
    <p:extLst>
      <p:ext uri="{BB962C8B-B14F-4D97-AF65-F5344CB8AC3E}">
        <p14:creationId xmlns:p14="http://schemas.microsoft.com/office/powerpoint/2010/main" val="21085576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32146"/>
            <a:ext cx="12192000" cy="39230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1048466" y="591750"/>
            <a:ext cx="3469219" cy="584775"/>
          </a:xfrm>
          <a:prstGeom prst="rect">
            <a:avLst/>
          </a:prstGeom>
          <a:noFill/>
        </p:spPr>
        <p:txBody>
          <a:bodyPr wrap="none" rtlCol="0">
            <a:spAutoFit/>
          </a:bodyPr>
          <a:lstStyle/>
          <a:p>
            <a:pPr algn="r"/>
            <a:r>
              <a:rPr lang="en-GB" sz="3200" spc="600" dirty="0" smtClean="0">
                <a:solidFill>
                  <a:schemeClr val="tx1">
                    <a:lumMod val="75000"/>
                    <a:lumOff val="25000"/>
                  </a:schemeClr>
                </a:solidFill>
                <a:latin typeface="Century Gothic" charset="0"/>
                <a:ea typeface="Century Gothic" charset="0"/>
                <a:cs typeface="Century Gothic" charset="0"/>
              </a:rPr>
              <a:t>REGULATION</a:t>
            </a:r>
            <a:endParaRPr lang="en-GB" sz="3200" spc="600" dirty="0">
              <a:solidFill>
                <a:schemeClr val="tx1">
                  <a:lumMod val="75000"/>
                  <a:lumOff val="25000"/>
                </a:schemeClr>
              </a:solidFill>
              <a:latin typeface="Century Gothic" charset="0"/>
              <a:ea typeface="Century Gothic" charset="0"/>
              <a:cs typeface="Century Gothic" charset="0"/>
            </a:endParaRPr>
          </a:p>
        </p:txBody>
      </p:sp>
      <p:grpSp>
        <p:nvGrpSpPr>
          <p:cNvPr id="9" name="Group 8"/>
          <p:cNvGrpSpPr/>
          <p:nvPr/>
        </p:nvGrpSpPr>
        <p:grpSpPr>
          <a:xfrm>
            <a:off x="1730681" y="1885999"/>
            <a:ext cx="4132864" cy="895127"/>
            <a:chOff x="3834965" y="1597241"/>
            <a:chExt cx="4132864" cy="895127"/>
          </a:xfrm>
        </p:grpSpPr>
        <p:sp>
          <p:nvSpPr>
            <p:cNvPr id="10" name="TextBox 9"/>
            <p:cNvSpPr txBox="1"/>
            <p:nvPr/>
          </p:nvSpPr>
          <p:spPr>
            <a:xfrm>
              <a:off x="3834966" y="1597241"/>
              <a:ext cx="4132863" cy="646331"/>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Overview of the current regulation</a:t>
              </a:r>
              <a:br>
                <a:rPr lang="en-GB" dirty="0" smtClean="0">
                  <a:solidFill>
                    <a:schemeClr val="accent2"/>
                  </a:solidFill>
                  <a:latin typeface="Century Gothic" charset="0"/>
                  <a:ea typeface="Century Gothic" charset="0"/>
                  <a:cs typeface="Century Gothic" charset="0"/>
                </a:rPr>
              </a:br>
              <a:r>
                <a:rPr lang="en-GB" dirty="0" smtClean="0">
                  <a:solidFill>
                    <a:schemeClr val="accent2"/>
                  </a:solidFill>
                  <a:latin typeface="Century Gothic" charset="0"/>
                  <a:ea typeface="Century Gothic" charset="0"/>
                  <a:cs typeface="Century Gothic" charset="0"/>
                </a:rPr>
                <a:t>regarding ICOs &amp; cryptocurrencies.</a:t>
              </a:r>
              <a:endParaRPr lang="en-GB" dirty="0">
                <a:solidFill>
                  <a:schemeClr val="accent2"/>
                </a:solidFill>
                <a:latin typeface="Century Gothic" charset="0"/>
                <a:ea typeface="Century Gothic" charset="0"/>
                <a:cs typeface="Century Gothic" charset="0"/>
              </a:endParaRPr>
            </a:p>
          </p:txBody>
        </p:sp>
        <p:sp>
          <p:nvSpPr>
            <p:cNvPr id="11" name="Rectangle 10"/>
            <p:cNvSpPr/>
            <p:nvPr/>
          </p:nvSpPr>
          <p:spPr>
            <a:xfrm>
              <a:off x="3834965" y="2215369"/>
              <a:ext cx="3242109" cy="276999"/>
            </a:xfrm>
            <a:prstGeom prst="rect">
              <a:avLst/>
            </a:prstGeom>
          </p:spPr>
          <p:txBody>
            <a:bodyPr wrap="square">
              <a:spAutoFit/>
            </a:bodyPr>
            <a:lstStyle/>
            <a:p>
              <a:r>
                <a:rPr lang="en-GB" sz="1200" dirty="0" smtClean="0">
                  <a:solidFill>
                    <a:schemeClr val="bg1">
                      <a:lumMod val="95000"/>
                    </a:schemeClr>
                  </a:solidFill>
                  <a:latin typeface="Century Gothic" charset="0"/>
                  <a:ea typeface="Century Gothic" charset="0"/>
                  <a:cs typeface="Century Gothic" charset="0"/>
                </a:rPr>
                <a:t>A legal no man’s land.</a:t>
              </a:r>
              <a:endParaRPr lang="en-GB" sz="1200" dirty="0">
                <a:solidFill>
                  <a:schemeClr val="bg1">
                    <a:lumMod val="95000"/>
                  </a:schemeClr>
                </a:solidFill>
                <a:latin typeface="Century Gothic" charset="0"/>
                <a:ea typeface="Century Gothic" charset="0"/>
                <a:cs typeface="Century Gothic" charset="0"/>
              </a:endParaRPr>
            </a:p>
          </p:txBody>
        </p:sp>
      </p:grpSp>
      <p:grpSp>
        <p:nvGrpSpPr>
          <p:cNvPr id="13" name="Group 12"/>
          <p:cNvGrpSpPr/>
          <p:nvPr/>
        </p:nvGrpSpPr>
        <p:grpSpPr>
          <a:xfrm>
            <a:off x="1730681" y="2979850"/>
            <a:ext cx="3456396" cy="571716"/>
            <a:chOff x="3834965" y="1597241"/>
            <a:chExt cx="3456396" cy="571716"/>
          </a:xfrm>
        </p:grpSpPr>
        <p:sp>
          <p:nvSpPr>
            <p:cNvPr id="14" name="TextBox 13"/>
            <p:cNvSpPr txBox="1"/>
            <p:nvPr/>
          </p:nvSpPr>
          <p:spPr>
            <a:xfrm>
              <a:off x="3834966" y="1597241"/>
              <a:ext cx="3456395" cy="369332"/>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Why regulation is necessary ?</a:t>
              </a:r>
              <a:endParaRPr lang="en-GB" dirty="0">
                <a:solidFill>
                  <a:schemeClr val="accent2"/>
                </a:solidFill>
                <a:latin typeface="Century Gothic" charset="0"/>
                <a:ea typeface="Century Gothic" charset="0"/>
                <a:cs typeface="Century Gothic" charset="0"/>
              </a:endParaRPr>
            </a:p>
          </p:txBody>
        </p:sp>
        <p:sp>
          <p:nvSpPr>
            <p:cNvPr id="15" name="Rectangle 14"/>
            <p:cNvSpPr/>
            <p:nvPr/>
          </p:nvSpPr>
          <p:spPr>
            <a:xfrm>
              <a:off x="3834965" y="1891958"/>
              <a:ext cx="3456396" cy="276999"/>
            </a:xfrm>
            <a:prstGeom prst="rect">
              <a:avLst/>
            </a:prstGeom>
          </p:spPr>
          <p:txBody>
            <a:bodyPr wrap="square">
              <a:spAutoFit/>
            </a:bodyPr>
            <a:lstStyle/>
            <a:p>
              <a:r>
                <a:rPr lang="en-GB" sz="1200" dirty="0" smtClean="0">
                  <a:solidFill>
                    <a:schemeClr val="bg1">
                      <a:lumMod val="95000"/>
                    </a:schemeClr>
                  </a:solidFill>
                  <a:latin typeface="Century Gothic" charset="0"/>
                  <a:ea typeface="Century Gothic" charset="0"/>
                  <a:cs typeface="Century Gothic" charset="0"/>
                </a:rPr>
                <a:t>Few consequences due to the lack of rules.</a:t>
              </a:r>
              <a:endParaRPr lang="en-GB" sz="1200" dirty="0">
                <a:solidFill>
                  <a:schemeClr val="bg1">
                    <a:lumMod val="95000"/>
                  </a:schemeClr>
                </a:solidFill>
                <a:latin typeface="Century Gothic" charset="0"/>
                <a:ea typeface="Century Gothic" charset="0"/>
                <a:cs typeface="Century Gothic" charset="0"/>
              </a:endParaRPr>
            </a:p>
          </p:txBody>
        </p:sp>
      </p:grpSp>
      <p:grpSp>
        <p:nvGrpSpPr>
          <p:cNvPr id="17" name="Group 16"/>
          <p:cNvGrpSpPr/>
          <p:nvPr/>
        </p:nvGrpSpPr>
        <p:grpSpPr>
          <a:xfrm>
            <a:off x="1730681" y="4121839"/>
            <a:ext cx="3456396" cy="571716"/>
            <a:chOff x="3834965" y="1597241"/>
            <a:chExt cx="3456396" cy="571716"/>
          </a:xfrm>
        </p:grpSpPr>
        <p:sp>
          <p:nvSpPr>
            <p:cNvPr id="18" name="TextBox 17"/>
            <p:cNvSpPr txBox="1"/>
            <p:nvPr/>
          </p:nvSpPr>
          <p:spPr>
            <a:xfrm>
              <a:off x="3834966" y="1597241"/>
              <a:ext cx="2698175" cy="369332"/>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ICOs that went wrong.</a:t>
              </a:r>
              <a:endParaRPr lang="en-GB" dirty="0">
                <a:solidFill>
                  <a:schemeClr val="accent2"/>
                </a:solidFill>
                <a:latin typeface="Century Gothic" charset="0"/>
                <a:ea typeface="Century Gothic" charset="0"/>
                <a:cs typeface="Century Gothic" charset="0"/>
              </a:endParaRPr>
            </a:p>
          </p:txBody>
        </p:sp>
        <p:sp>
          <p:nvSpPr>
            <p:cNvPr id="19" name="Rectangle 18"/>
            <p:cNvSpPr/>
            <p:nvPr/>
          </p:nvSpPr>
          <p:spPr>
            <a:xfrm>
              <a:off x="3834965" y="1891958"/>
              <a:ext cx="3456396" cy="276999"/>
            </a:xfrm>
            <a:prstGeom prst="rect">
              <a:avLst/>
            </a:prstGeom>
          </p:spPr>
          <p:txBody>
            <a:bodyPr wrap="square">
              <a:spAutoFit/>
            </a:bodyPr>
            <a:lstStyle/>
            <a:p>
              <a:r>
                <a:rPr lang="en-GB" sz="1200" smtClean="0">
                  <a:solidFill>
                    <a:schemeClr val="bg1">
                      <a:lumMod val="95000"/>
                    </a:schemeClr>
                  </a:solidFill>
                  <a:latin typeface="Century Gothic" charset="0"/>
                  <a:ea typeface="Century Gothic" charset="0"/>
                  <a:cs typeface="Century Gothic" charset="0"/>
                </a:rPr>
                <a:t>Could </a:t>
              </a:r>
              <a:r>
                <a:rPr lang="en-GB" sz="1200" dirty="0" smtClean="0">
                  <a:solidFill>
                    <a:schemeClr val="bg1">
                      <a:lumMod val="95000"/>
                    </a:schemeClr>
                  </a:solidFill>
                  <a:latin typeface="Century Gothic" charset="0"/>
                  <a:ea typeface="Century Gothic" charset="0"/>
                  <a:cs typeface="Century Gothic" charset="0"/>
                </a:rPr>
                <a:t>regulation prevent these incidents? </a:t>
              </a:r>
              <a:endParaRPr lang="en-GB" sz="1200" dirty="0">
                <a:solidFill>
                  <a:schemeClr val="bg1">
                    <a:lumMod val="95000"/>
                  </a:schemeClr>
                </a:solidFill>
                <a:latin typeface="Century Gothic" charset="0"/>
                <a:ea typeface="Century Gothic" charset="0"/>
                <a:cs typeface="Century Gothic" charset="0"/>
              </a:endParaRPr>
            </a:p>
          </p:txBody>
        </p:sp>
      </p:grpSp>
      <p:grpSp>
        <p:nvGrpSpPr>
          <p:cNvPr id="21" name="Group 20"/>
          <p:cNvGrpSpPr/>
          <p:nvPr/>
        </p:nvGrpSpPr>
        <p:grpSpPr>
          <a:xfrm>
            <a:off x="7399897" y="1885999"/>
            <a:ext cx="3945043" cy="756382"/>
            <a:chOff x="3834965" y="1597241"/>
            <a:chExt cx="3945043" cy="756382"/>
          </a:xfrm>
        </p:grpSpPr>
        <p:sp>
          <p:nvSpPr>
            <p:cNvPr id="22" name="TextBox 21"/>
            <p:cNvSpPr txBox="1"/>
            <p:nvPr/>
          </p:nvSpPr>
          <p:spPr>
            <a:xfrm>
              <a:off x="3834966" y="1597241"/>
              <a:ext cx="3714478" cy="369332"/>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China’s ban &amp; SEC’s regulation.</a:t>
              </a:r>
              <a:endParaRPr lang="en-GB" dirty="0">
                <a:solidFill>
                  <a:schemeClr val="accent2"/>
                </a:solidFill>
                <a:latin typeface="Century Gothic" charset="0"/>
                <a:ea typeface="Century Gothic" charset="0"/>
                <a:cs typeface="Century Gothic" charset="0"/>
              </a:endParaRPr>
            </a:p>
          </p:txBody>
        </p:sp>
        <p:sp>
          <p:nvSpPr>
            <p:cNvPr id="23" name="Rectangle 22"/>
            <p:cNvSpPr/>
            <p:nvPr/>
          </p:nvSpPr>
          <p:spPr>
            <a:xfrm>
              <a:off x="3834965" y="1891958"/>
              <a:ext cx="3945043" cy="461665"/>
            </a:xfrm>
            <a:prstGeom prst="rect">
              <a:avLst/>
            </a:prstGeom>
          </p:spPr>
          <p:txBody>
            <a:bodyPr wrap="square">
              <a:spAutoFit/>
            </a:bodyPr>
            <a:lstStyle/>
            <a:p>
              <a:r>
                <a:rPr lang="en-GB" sz="1200" dirty="0" smtClean="0">
                  <a:solidFill>
                    <a:schemeClr val="bg1">
                      <a:lumMod val="95000"/>
                    </a:schemeClr>
                  </a:solidFill>
                  <a:latin typeface="Century Gothic" charset="0"/>
                  <a:ea typeface="Century Gothic" charset="0"/>
                  <a:cs typeface="Century Gothic" charset="0"/>
                </a:rPr>
                <a:t>The two largest economies and their diametrically opposed approach of </a:t>
              </a:r>
              <a:r>
                <a:rPr lang="en-GB" sz="1200" smtClean="0">
                  <a:solidFill>
                    <a:schemeClr val="bg1">
                      <a:lumMod val="95000"/>
                    </a:schemeClr>
                  </a:solidFill>
                  <a:latin typeface="Century Gothic" charset="0"/>
                  <a:ea typeface="Century Gothic" charset="0"/>
                  <a:cs typeface="Century Gothic" charset="0"/>
                </a:rPr>
                <a:t>the question.</a:t>
              </a:r>
              <a:endParaRPr lang="en-GB" sz="1200" dirty="0">
                <a:solidFill>
                  <a:schemeClr val="bg1">
                    <a:lumMod val="95000"/>
                  </a:schemeClr>
                </a:solidFill>
                <a:latin typeface="Century Gothic" charset="0"/>
                <a:ea typeface="Century Gothic" charset="0"/>
                <a:cs typeface="Century Gothic" charset="0"/>
              </a:endParaRPr>
            </a:p>
          </p:txBody>
        </p:sp>
      </p:grpSp>
      <p:grpSp>
        <p:nvGrpSpPr>
          <p:cNvPr id="25" name="Group 24"/>
          <p:cNvGrpSpPr/>
          <p:nvPr/>
        </p:nvGrpSpPr>
        <p:grpSpPr>
          <a:xfrm>
            <a:off x="7399898" y="2979850"/>
            <a:ext cx="4376519" cy="1037352"/>
            <a:chOff x="3834966" y="1597241"/>
            <a:chExt cx="4376519" cy="1037352"/>
          </a:xfrm>
        </p:grpSpPr>
        <p:sp>
          <p:nvSpPr>
            <p:cNvPr id="26" name="TextBox 25"/>
            <p:cNvSpPr txBox="1"/>
            <p:nvPr/>
          </p:nvSpPr>
          <p:spPr>
            <a:xfrm>
              <a:off x="3834966" y="1597241"/>
              <a:ext cx="4376519" cy="646331"/>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The Japanese </a:t>
              </a:r>
              <a:r>
                <a:rPr lang="en-GB" dirty="0">
                  <a:solidFill>
                    <a:schemeClr val="accent2"/>
                  </a:solidFill>
                  <a:latin typeface="Century Gothic" charset="0"/>
                  <a:ea typeface="Century Gothic" charset="0"/>
                  <a:cs typeface="Century Gothic" charset="0"/>
                </a:rPr>
                <a:t>example to </a:t>
              </a:r>
              <a:r>
                <a:rPr lang="en-GB" dirty="0" smtClean="0">
                  <a:solidFill>
                    <a:schemeClr val="accent2"/>
                  </a:solidFill>
                  <a:latin typeface="Century Gothic" charset="0"/>
                  <a:ea typeface="Century Gothic" charset="0"/>
                  <a:cs typeface="Century Gothic" charset="0"/>
                </a:rPr>
                <a:t>introduce </a:t>
              </a:r>
              <a:br>
                <a:rPr lang="en-GB" dirty="0" smtClean="0">
                  <a:solidFill>
                    <a:schemeClr val="accent2"/>
                  </a:solidFill>
                  <a:latin typeface="Century Gothic" charset="0"/>
                  <a:ea typeface="Century Gothic" charset="0"/>
                  <a:cs typeface="Century Gothic" charset="0"/>
                </a:rPr>
              </a:br>
              <a:r>
                <a:rPr lang="en-GB" dirty="0" smtClean="0">
                  <a:solidFill>
                    <a:schemeClr val="accent2"/>
                  </a:solidFill>
                  <a:latin typeface="Century Gothic" charset="0"/>
                  <a:ea typeface="Century Gothic" charset="0"/>
                  <a:cs typeface="Century Gothic" charset="0"/>
                </a:rPr>
                <a:t>regulation.</a:t>
              </a:r>
              <a:endParaRPr lang="en-GB" dirty="0">
                <a:solidFill>
                  <a:schemeClr val="accent2"/>
                </a:solidFill>
                <a:latin typeface="Century Gothic" charset="0"/>
                <a:ea typeface="Century Gothic" charset="0"/>
                <a:cs typeface="Century Gothic" charset="0"/>
              </a:endParaRPr>
            </a:p>
          </p:txBody>
        </p:sp>
        <p:sp>
          <p:nvSpPr>
            <p:cNvPr id="27" name="Rectangle 26"/>
            <p:cNvSpPr/>
            <p:nvPr/>
          </p:nvSpPr>
          <p:spPr>
            <a:xfrm>
              <a:off x="3848936" y="2172928"/>
              <a:ext cx="3844779" cy="461665"/>
            </a:xfrm>
            <a:prstGeom prst="rect">
              <a:avLst/>
            </a:prstGeom>
          </p:spPr>
          <p:txBody>
            <a:bodyPr wrap="square">
              <a:spAutoFit/>
            </a:bodyPr>
            <a:lstStyle/>
            <a:p>
              <a:r>
                <a:rPr lang="en-GB" sz="1200" dirty="0" smtClean="0">
                  <a:solidFill>
                    <a:schemeClr val="bg1">
                      <a:lumMod val="95000"/>
                    </a:schemeClr>
                  </a:solidFill>
                  <a:latin typeface="Century Gothic" charset="0"/>
                  <a:ea typeface="Century Gothic" charset="0"/>
                  <a:cs typeface="Century Gothic" charset="0"/>
                </a:rPr>
                <a:t>How Japan managed to establish a legal framework for ICOs and cryptocurrencies.</a:t>
              </a:r>
              <a:endParaRPr lang="en-GB" sz="1200" dirty="0">
                <a:solidFill>
                  <a:schemeClr val="bg1">
                    <a:lumMod val="95000"/>
                  </a:schemeClr>
                </a:solidFill>
                <a:latin typeface="Century Gothic" charset="0"/>
                <a:ea typeface="Century Gothic" charset="0"/>
                <a:cs typeface="Century Gothic" charset="0"/>
              </a:endParaRPr>
            </a:p>
          </p:txBody>
        </p:sp>
      </p:grpSp>
      <p:grpSp>
        <p:nvGrpSpPr>
          <p:cNvPr id="29" name="Group 28"/>
          <p:cNvGrpSpPr/>
          <p:nvPr/>
        </p:nvGrpSpPr>
        <p:grpSpPr>
          <a:xfrm>
            <a:off x="7399897" y="4121839"/>
            <a:ext cx="4221489" cy="941048"/>
            <a:chOff x="3834965" y="1597241"/>
            <a:chExt cx="4221489" cy="941048"/>
          </a:xfrm>
        </p:grpSpPr>
        <p:sp>
          <p:nvSpPr>
            <p:cNvPr id="30" name="TextBox 29"/>
            <p:cNvSpPr txBox="1"/>
            <p:nvPr/>
          </p:nvSpPr>
          <p:spPr>
            <a:xfrm>
              <a:off x="3834966" y="1597241"/>
              <a:ext cx="3794629" cy="369332"/>
            </a:xfrm>
            <a:prstGeom prst="rect">
              <a:avLst/>
            </a:prstGeom>
            <a:noFill/>
          </p:spPr>
          <p:txBody>
            <a:bodyPr wrap="none" rtlCol="0">
              <a:spAutoFit/>
            </a:bodyPr>
            <a:lstStyle/>
            <a:p>
              <a:r>
                <a:rPr lang="en-GB" dirty="0" smtClean="0">
                  <a:solidFill>
                    <a:schemeClr val="accent2"/>
                  </a:solidFill>
                  <a:latin typeface="Century Gothic" charset="0"/>
                  <a:ea typeface="Century Gothic" charset="0"/>
                  <a:cs typeface="Century Gothic" charset="0"/>
                </a:rPr>
                <a:t>Optimism for a future regulation.</a:t>
              </a:r>
              <a:endParaRPr lang="en-GB" dirty="0">
                <a:solidFill>
                  <a:schemeClr val="accent2"/>
                </a:solidFill>
                <a:latin typeface="Century Gothic" charset="0"/>
                <a:ea typeface="Century Gothic" charset="0"/>
                <a:cs typeface="Century Gothic" charset="0"/>
              </a:endParaRPr>
            </a:p>
          </p:txBody>
        </p:sp>
        <p:sp>
          <p:nvSpPr>
            <p:cNvPr id="31" name="Rectangle 30"/>
            <p:cNvSpPr/>
            <p:nvPr/>
          </p:nvSpPr>
          <p:spPr>
            <a:xfrm>
              <a:off x="3834965" y="1891958"/>
              <a:ext cx="4221489" cy="646331"/>
            </a:xfrm>
            <a:prstGeom prst="rect">
              <a:avLst/>
            </a:prstGeom>
          </p:spPr>
          <p:txBody>
            <a:bodyPr wrap="square">
              <a:spAutoFit/>
            </a:bodyPr>
            <a:lstStyle/>
            <a:p>
              <a:r>
                <a:rPr lang="en-GB" sz="1200" dirty="0" smtClean="0">
                  <a:solidFill>
                    <a:schemeClr val="bg1">
                      <a:lumMod val="95000"/>
                    </a:schemeClr>
                  </a:solidFill>
                  <a:latin typeface="Century Gothic" charset="0"/>
                  <a:ea typeface="Century Gothic" charset="0"/>
                  <a:cs typeface="Century Gothic" charset="0"/>
                </a:rPr>
                <a:t>Why regulation is such a complex task?</a:t>
              </a:r>
            </a:p>
            <a:p>
              <a:r>
                <a:rPr lang="en-GB" sz="1200" dirty="0" smtClean="0">
                  <a:solidFill>
                    <a:schemeClr val="bg1">
                      <a:lumMod val="95000"/>
                    </a:schemeClr>
                  </a:solidFill>
                  <a:latin typeface="Century Gothic" charset="0"/>
                  <a:ea typeface="Century Gothic" charset="0"/>
                  <a:cs typeface="Century Gothic" charset="0"/>
                </a:rPr>
                <a:t>Why should we remain optimistic for a (positive) regulation?</a:t>
              </a:r>
              <a:endParaRPr lang="en-GB" sz="1200" dirty="0">
                <a:solidFill>
                  <a:schemeClr val="bg1">
                    <a:lumMod val="95000"/>
                  </a:schemeClr>
                </a:solidFill>
                <a:latin typeface="Century Gothic" charset="0"/>
                <a:ea typeface="Century Gothic" charset="0"/>
                <a:cs typeface="Century Gothic" charset="0"/>
              </a:endParaRPr>
            </a:p>
          </p:txBody>
        </p:sp>
      </p:gr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255805" y="1990038"/>
            <a:ext cx="474876" cy="474876"/>
          </a:xfrm>
          <a:prstGeom prst="rect">
            <a:avLst/>
          </a:prstGeom>
        </p:spPr>
      </p:pic>
      <p:pic>
        <p:nvPicPr>
          <p:cNvPr id="42" name="Imag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255803" y="3046583"/>
            <a:ext cx="474876" cy="474876"/>
          </a:xfrm>
          <a:prstGeom prst="rect">
            <a:avLst/>
          </a:prstGeom>
        </p:spPr>
      </p:pic>
      <p:pic>
        <p:nvPicPr>
          <p:cNvPr id="43" name="Imag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255803" y="4145245"/>
            <a:ext cx="474876" cy="474876"/>
          </a:xfrm>
          <a:prstGeom prst="rect">
            <a:avLst/>
          </a:prstGeom>
        </p:spPr>
      </p:pic>
      <p:pic>
        <p:nvPicPr>
          <p:cNvPr id="44" name="Imag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925020" y="4148265"/>
            <a:ext cx="474876" cy="474876"/>
          </a:xfrm>
          <a:prstGeom prst="rect">
            <a:avLst/>
          </a:prstGeom>
        </p:spPr>
      </p:pic>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925020" y="3046583"/>
            <a:ext cx="474876" cy="474876"/>
          </a:xfrm>
          <a:prstGeom prst="rect">
            <a:avLst/>
          </a:prstGeom>
        </p:spPr>
      </p:pic>
      <p:pic>
        <p:nvPicPr>
          <p:cNvPr id="46" name="Imag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925020" y="1968560"/>
            <a:ext cx="474876" cy="474876"/>
          </a:xfrm>
          <a:prstGeom prst="rect">
            <a:avLst/>
          </a:prstGeom>
        </p:spPr>
      </p:pic>
    </p:spTree>
    <p:extLst>
      <p:ext uri="{BB962C8B-B14F-4D97-AF65-F5344CB8AC3E}">
        <p14:creationId xmlns:p14="http://schemas.microsoft.com/office/powerpoint/2010/main" val="21316972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9268" y="395954"/>
            <a:ext cx="9144000" cy="556312"/>
          </a:xfrm>
        </p:spPr>
        <p:txBody>
          <a:bodyPr/>
          <a:lstStyle/>
          <a:p>
            <a:r>
              <a:rPr lang="en-GB" dirty="0" smtClean="0">
                <a:latin typeface="Century Gothic" charset="0"/>
                <a:ea typeface="Century Gothic" charset="0"/>
                <a:cs typeface="Century Gothic" charset="0"/>
              </a:rPr>
              <a:t>Overview of regulation</a:t>
            </a:r>
            <a:endParaRPr lang="en-GB"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37</a:t>
            </a:fld>
            <a:endParaRPr lang="en-GB"/>
          </a:p>
        </p:txBody>
      </p:sp>
      <p:grpSp>
        <p:nvGrpSpPr>
          <p:cNvPr id="177" name="Group 4"/>
          <p:cNvGrpSpPr>
            <a:grpSpLocks noChangeAspect="1"/>
          </p:cNvGrpSpPr>
          <p:nvPr/>
        </p:nvGrpSpPr>
        <p:grpSpPr bwMode="auto">
          <a:xfrm>
            <a:off x="1334971" y="1349429"/>
            <a:ext cx="9322396" cy="4442471"/>
            <a:chOff x="1522" y="1209"/>
            <a:chExt cx="3431" cy="1635"/>
          </a:xfrm>
        </p:grpSpPr>
        <p:grpSp>
          <p:nvGrpSpPr>
            <p:cNvPr id="178" name="Group 205"/>
            <p:cNvGrpSpPr>
              <a:grpSpLocks/>
            </p:cNvGrpSpPr>
            <p:nvPr/>
          </p:nvGrpSpPr>
          <p:grpSpPr bwMode="auto">
            <a:xfrm>
              <a:off x="1522" y="1209"/>
              <a:ext cx="3306" cy="1635"/>
              <a:chOff x="1522" y="1209"/>
              <a:chExt cx="3306" cy="1635"/>
            </a:xfrm>
          </p:grpSpPr>
          <p:sp>
            <p:nvSpPr>
              <p:cNvPr id="326" name="Freeform 5"/>
              <p:cNvSpPr>
                <a:spLocks/>
              </p:cNvSpPr>
              <p:nvPr/>
            </p:nvSpPr>
            <p:spPr bwMode="auto">
              <a:xfrm>
                <a:off x="3183" y="2424"/>
                <a:ext cx="117" cy="117"/>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26"/>
                      <a:pt x="17" y="13"/>
                      <a:pt x="17" y="12"/>
                    </a:cubicBezTo>
                    <a:cubicBezTo>
                      <a:pt x="17" y="11"/>
                      <a:pt x="19" y="12"/>
                      <a:pt x="19" y="11"/>
                    </a:cubicBezTo>
                    <a:cubicBezTo>
                      <a:pt x="19" y="10"/>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14" y="1"/>
                      <a:pt x="7"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7" name="Freeform 6"/>
              <p:cNvSpPr>
                <a:spLocks/>
              </p:cNvSpPr>
              <p:nvPr/>
            </p:nvSpPr>
            <p:spPr bwMode="auto">
              <a:xfrm>
                <a:off x="3300" y="2412"/>
                <a:ext cx="74" cy="66"/>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8" name="Freeform 7"/>
              <p:cNvSpPr>
                <a:spLocks/>
              </p:cNvSpPr>
              <p:nvPr/>
            </p:nvSpPr>
            <p:spPr bwMode="auto">
              <a:xfrm>
                <a:off x="3254" y="2433"/>
                <a:ext cx="83" cy="91"/>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2"/>
                      <a:pt x="2" y="8"/>
                      <a:pt x="2" y="9"/>
                    </a:cubicBezTo>
                    <a:cubicBezTo>
                      <a:pt x="2" y="10"/>
                      <a:pt x="0" y="9"/>
                      <a:pt x="0" y="10"/>
                    </a:cubicBezTo>
                    <a:cubicBezTo>
                      <a:pt x="0" y="10"/>
                      <a:pt x="0" y="13"/>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9" name="Freeform 8"/>
              <p:cNvSpPr>
                <a:spLocks/>
              </p:cNvSpPr>
              <p:nvPr/>
            </p:nvSpPr>
            <p:spPr bwMode="auto">
              <a:xfrm>
                <a:off x="3350" y="2512"/>
                <a:ext cx="12" cy="12"/>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0" name="Freeform 9"/>
              <p:cNvSpPr>
                <a:spLocks/>
              </p:cNvSpPr>
              <p:nvPr/>
            </p:nvSpPr>
            <p:spPr bwMode="auto">
              <a:xfrm>
                <a:off x="3316" y="2537"/>
                <a:ext cx="21" cy="20"/>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1" name="Freeform 10"/>
              <p:cNvSpPr>
                <a:spLocks noEditPoints="1"/>
              </p:cNvSpPr>
              <p:nvPr/>
            </p:nvSpPr>
            <p:spPr bwMode="auto">
              <a:xfrm>
                <a:off x="3221" y="2474"/>
                <a:ext cx="149" cy="129"/>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0"/>
                      <a:pt x="8" y="14"/>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close/>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2" name="Freeform 11"/>
              <p:cNvSpPr>
                <a:spLocks/>
              </p:cNvSpPr>
              <p:nvPr/>
            </p:nvSpPr>
            <p:spPr bwMode="auto">
              <a:xfrm>
                <a:off x="3183" y="2320"/>
                <a:ext cx="108" cy="117"/>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7"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3" name="Freeform 12"/>
              <p:cNvSpPr>
                <a:spLocks/>
              </p:cNvSpPr>
              <p:nvPr/>
            </p:nvSpPr>
            <p:spPr bwMode="auto">
              <a:xfrm>
                <a:off x="3271" y="2341"/>
                <a:ext cx="108" cy="96"/>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4" name="Freeform 13"/>
              <p:cNvSpPr>
                <a:spLocks/>
              </p:cNvSpPr>
              <p:nvPr/>
            </p:nvSpPr>
            <p:spPr bwMode="auto">
              <a:xfrm>
                <a:off x="3333" y="2274"/>
                <a:ext cx="21" cy="17"/>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4" y="3"/>
                      <a:pt x="5" y="3"/>
                    </a:cubicBezTo>
                    <a:cubicBezTo>
                      <a:pt x="5" y="2"/>
                      <a:pt x="4" y="1"/>
                      <a:pt x="4" y="1"/>
                    </a:cubicBezTo>
                    <a:lnTo>
                      <a:pt x="4" y="0"/>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5" name="Freeform 14"/>
              <p:cNvSpPr>
                <a:spLocks/>
              </p:cNvSpPr>
              <p:nvPr/>
            </p:nvSpPr>
            <p:spPr bwMode="auto">
              <a:xfrm>
                <a:off x="3445" y="2154"/>
                <a:ext cx="96" cy="125"/>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6" name="Freeform 15"/>
              <p:cNvSpPr>
                <a:spLocks/>
              </p:cNvSpPr>
              <p:nvPr/>
            </p:nvSpPr>
            <p:spPr bwMode="auto">
              <a:xfrm>
                <a:off x="2955" y="1917"/>
                <a:ext cx="112" cy="91"/>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3" y="21"/>
                      <a:pt x="7" y="21"/>
                      <a:pt x="8" y="21"/>
                    </a:cubicBezTo>
                    <a:cubicBezTo>
                      <a:pt x="10" y="21"/>
                      <a:pt x="9" y="21"/>
                      <a:pt x="10" y="2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7" name="Freeform 16"/>
              <p:cNvSpPr>
                <a:spLocks/>
              </p:cNvSpPr>
              <p:nvPr/>
            </p:nvSpPr>
            <p:spPr bwMode="auto">
              <a:xfrm>
                <a:off x="3142" y="1904"/>
                <a:ext cx="41" cy="75"/>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8" name="Freeform 17"/>
              <p:cNvSpPr>
                <a:spLocks/>
              </p:cNvSpPr>
              <p:nvPr/>
            </p:nvSpPr>
            <p:spPr bwMode="auto">
              <a:xfrm>
                <a:off x="2997" y="1904"/>
                <a:ext cx="191" cy="183"/>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9" name="Freeform 18"/>
              <p:cNvSpPr>
                <a:spLocks/>
              </p:cNvSpPr>
              <p:nvPr/>
            </p:nvSpPr>
            <p:spPr bwMode="auto">
              <a:xfrm>
                <a:off x="3163" y="1950"/>
                <a:ext cx="141" cy="133"/>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31"/>
                      <a:pt x="33" y="10"/>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0" name="Freeform 19"/>
              <p:cNvSpPr>
                <a:spLocks/>
              </p:cNvSpPr>
              <p:nvPr/>
            </p:nvSpPr>
            <p:spPr bwMode="auto">
              <a:xfrm>
                <a:off x="2922" y="2137"/>
                <a:ext cx="25" cy="9"/>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1" name="Freeform 20"/>
              <p:cNvSpPr>
                <a:spLocks/>
              </p:cNvSpPr>
              <p:nvPr/>
            </p:nvSpPr>
            <p:spPr bwMode="auto">
              <a:xfrm>
                <a:off x="2918" y="2112"/>
                <a:ext cx="54" cy="42"/>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2" name="Freeform 21"/>
              <p:cNvSpPr>
                <a:spLocks/>
              </p:cNvSpPr>
              <p:nvPr/>
            </p:nvSpPr>
            <p:spPr bwMode="auto">
              <a:xfrm>
                <a:off x="2922" y="2150"/>
                <a:ext cx="29" cy="12"/>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3" name="Freeform 22"/>
              <p:cNvSpPr>
                <a:spLocks/>
              </p:cNvSpPr>
              <p:nvPr/>
            </p:nvSpPr>
            <p:spPr bwMode="auto">
              <a:xfrm>
                <a:off x="3208" y="2162"/>
                <a:ext cx="112" cy="79"/>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4" name="Freeform 23"/>
              <p:cNvSpPr>
                <a:spLocks/>
              </p:cNvSpPr>
              <p:nvPr/>
            </p:nvSpPr>
            <p:spPr bwMode="auto">
              <a:xfrm>
                <a:off x="3100" y="2137"/>
                <a:ext cx="108" cy="88"/>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5"/>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5" name="Freeform 24"/>
              <p:cNvSpPr>
                <a:spLocks/>
              </p:cNvSpPr>
              <p:nvPr/>
            </p:nvSpPr>
            <p:spPr bwMode="auto">
              <a:xfrm>
                <a:off x="3084" y="2150"/>
                <a:ext cx="25" cy="58"/>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6" name="Freeform 25"/>
              <p:cNvSpPr>
                <a:spLocks/>
              </p:cNvSpPr>
              <p:nvPr/>
            </p:nvSpPr>
            <p:spPr bwMode="auto">
              <a:xfrm>
                <a:off x="3075" y="2162"/>
                <a:ext cx="17" cy="50"/>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7" name="Freeform 26"/>
              <p:cNvSpPr>
                <a:spLocks/>
              </p:cNvSpPr>
              <p:nvPr/>
            </p:nvSpPr>
            <p:spPr bwMode="auto">
              <a:xfrm>
                <a:off x="3154" y="2146"/>
                <a:ext cx="67" cy="104"/>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8" name="Freeform 27"/>
              <p:cNvSpPr>
                <a:spLocks/>
              </p:cNvSpPr>
              <p:nvPr/>
            </p:nvSpPr>
            <p:spPr bwMode="auto">
              <a:xfrm>
                <a:off x="2997" y="2166"/>
                <a:ext cx="58" cy="59"/>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9" name="Freeform 28"/>
              <p:cNvSpPr>
                <a:spLocks/>
              </p:cNvSpPr>
              <p:nvPr/>
            </p:nvSpPr>
            <p:spPr bwMode="auto">
              <a:xfrm>
                <a:off x="3046" y="2162"/>
                <a:ext cx="38" cy="63"/>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0" name="Freeform 29"/>
              <p:cNvSpPr>
                <a:spLocks/>
              </p:cNvSpPr>
              <p:nvPr/>
            </p:nvSpPr>
            <p:spPr bwMode="auto">
              <a:xfrm>
                <a:off x="2934" y="2150"/>
                <a:ext cx="71" cy="50"/>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1" name="Freeform 30"/>
              <p:cNvSpPr>
                <a:spLocks/>
              </p:cNvSpPr>
              <p:nvPr/>
            </p:nvSpPr>
            <p:spPr bwMode="auto">
              <a:xfrm>
                <a:off x="2967" y="2187"/>
                <a:ext cx="42" cy="3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2" name="Freeform 31"/>
              <p:cNvSpPr>
                <a:spLocks/>
              </p:cNvSpPr>
              <p:nvPr/>
            </p:nvSpPr>
            <p:spPr bwMode="auto">
              <a:xfrm>
                <a:off x="2955" y="2175"/>
                <a:ext cx="25" cy="29"/>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3" name="Freeform 32"/>
              <p:cNvSpPr>
                <a:spLocks/>
              </p:cNvSpPr>
              <p:nvPr/>
            </p:nvSpPr>
            <p:spPr bwMode="auto">
              <a:xfrm>
                <a:off x="2918" y="2004"/>
                <a:ext cx="79" cy="6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9"/>
                      <a:pt x="11" y="4"/>
                      <a:pt x="11" y="4"/>
                    </a:cubicBezTo>
                    <a:cubicBezTo>
                      <a:pt x="11" y="4"/>
                      <a:pt x="18" y="4"/>
                      <a:pt x="19" y="4"/>
                    </a:cubicBezTo>
                    <a:cubicBezTo>
                      <a:pt x="19" y="4"/>
                      <a:pt x="19" y="2"/>
                      <a:pt x="19" y="1"/>
                    </a:cubicBezTo>
                    <a:cubicBezTo>
                      <a:pt x="18" y="0"/>
                      <a:pt x="19" y="0"/>
                      <a:pt x="17" y="0"/>
                    </a:cubicBezTo>
                    <a:cubicBezTo>
                      <a:pt x="16" y="0"/>
                      <a:pt x="12"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cubicBezTo>
                      <a:pt x="9" y="15"/>
                      <a:pt x="9" y="12"/>
                      <a:pt x="9"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4" name="Freeform 33"/>
              <p:cNvSpPr>
                <a:spLocks/>
              </p:cNvSpPr>
              <p:nvPr/>
            </p:nvSpPr>
            <p:spPr bwMode="auto">
              <a:xfrm>
                <a:off x="2918" y="2008"/>
                <a:ext cx="112" cy="121"/>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3"/>
                      <a:pt x="11" y="8"/>
                      <a:pt x="11" y="9"/>
                    </a:cubicBezTo>
                    <a:cubicBezTo>
                      <a:pt x="11" y="9"/>
                      <a:pt x="9" y="10"/>
                      <a:pt x="9" y="10"/>
                    </a:cubicBezTo>
                    <a:cubicBezTo>
                      <a:pt x="9" y="11"/>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5" name="Freeform 34"/>
              <p:cNvSpPr>
                <a:spLocks/>
              </p:cNvSpPr>
              <p:nvPr/>
            </p:nvSpPr>
            <p:spPr bwMode="auto">
              <a:xfrm>
                <a:off x="2963" y="2029"/>
                <a:ext cx="154" cy="146"/>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6" name="Freeform 35"/>
              <p:cNvSpPr>
                <a:spLocks/>
              </p:cNvSpPr>
              <p:nvPr/>
            </p:nvSpPr>
            <p:spPr bwMode="auto">
              <a:xfrm>
                <a:off x="3026" y="2125"/>
                <a:ext cx="74" cy="54"/>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7" name="Freeform 36"/>
              <p:cNvSpPr>
                <a:spLocks/>
              </p:cNvSpPr>
              <p:nvPr/>
            </p:nvSpPr>
            <p:spPr bwMode="auto">
              <a:xfrm>
                <a:off x="3075" y="2046"/>
                <a:ext cx="146" cy="112"/>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7"/>
                      <a:pt x="34" y="6"/>
                    </a:cubicBezTo>
                    <a:cubicBezTo>
                      <a:pt x="34" y="5"/>
                      <a:pt x="33" y="4"/>
                      <a:pt x="3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8" name="Freeform 37"/>
              <p:cNvSpPr>
                <a:spLocks/>
              </p:cNvSpPr>
              <p:nvPr/>
            </p:nvSpPr>
            <p:spPr bwMode="auto">
              <a:xfrm>
                <a:off x="3200" y="2046"/>
                <a:ext cx="91" cy="154"/>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7"/>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9" name="Freeform 38"/>
              <p:cNvSpPr>
                <a:spLocks/>
              </p:cNvSpPr>
              <p:nvPr/>
            </p:nvSpPr>
            <p:spPr bwMode="auto">
              <a:xfrm>
                <a:off x="3296" y="1958"/>
                <a:ext cx="103" cy="10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8"/>
                      <a:pt x="1" y="18"/>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0" name="Freeform 39"/>
              <p:cNvSpPr>
                <a:spLocks/>
              </p:cNvSpPr>
              <p:nvPr/>
            </p:nvSpPr>
            <p:spPr bwMode="auto">
              <a:xfrm>
                <a:off x="3154" y="2245"/>
                <a:ext cx="54" cy="59"/>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1" name="Freeform 40"/>
              <p:cNvSpPr>
                <a:spLocks/>
              </p:cNvSpPr>
              <p:nvPr/>
            </p:nvSpPr>
            <p:spPr bwMode="auto">
              <a:xfrm>
                <a:off x="3163" y="2245"/>
                <a:ext cx="20" cy="13"/>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2" name="Freeform 41"/>
              <p:cNvSpPr>
                <a:spLocks/>
              </p:cNvSpPr>
              <p:nvPr/>
            </p:nvSpPr>
            <p:spPr bwMode="auto">
              <a:xfrm>
                <a:off x="3179" y="2233"/>
                <a:ext cx="63" cy="79"/>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3" name="Freeform 42"/>
              <p:cNvSpPr>
                <a:spLocks/>
              </p:cNvSpPr>
              <p:nvPr/>
            </p:nvSpPr>
            <p:spPr bwMode="auto">
              <a:xfrm>
                <a:off x="3271" y="2046"/>
                <a:ext cx="153" cy="187"/>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6"/>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2"/>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4" name="Freeform 43"/>
              <p:cNvSpPr>
                <a:spLocks/>
              </p:cNvSpPr>
              <p:nvPr/>
            </p:nvSpPr>
            <p:spPr bwMode="auto">
              <a:xfrm>
                <a:off x="3453" y="2150"/>
                <a:ext cx="17" cy="16"/>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5" name="Freeform 44"/>
              <p:cNvSpPr>
                <a:spLocks/>
              </p:cNvSpPr>
              <p:nvPr/>
            </p:nvSpPr>
            <p:spPr bwMode="auto">
              <a:xfrm>
                <a:off x="3404" y="2096"/>
                <a:ext cx="62" cy="54"/>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3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3"/>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6" name="Freeform 45"/>
              <p:cNvSpPr>
                <a:spLocks/>
              </p:cNvSpPr>
              <p:nvPr/>
            </p:nvSpPr>
            <p:spPr bwMode="auto">
              <a:xfrm>
                <a:off x="3370" y="2125"/>
                <a:ext cx="142" cy="108"/>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7" name="Freeform 46"/>
              <p:cNvSpPr>
                <a:spLocks/>
              </p:cNvSpPr>
              <p:nvPr/>
            </p:nvSpPr>
            <p:spPr bwMode="auto">
              <a:xfrm>
                <a:off x="3391" y="1929"/>
                <a:ext cx="17" cy="17"/>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8" name="Freeform 47"/>
              <p:cNvSpPr>
                <a:spLocks/>
              </p:cNvSpPr>
              <p:nvPr/>
            </p:nvSpPr>
            <p:spPr bwMode="auto">
              <a:xfrm>
                <a:off x="3395" y="1904"/>
                <a:ext cx="67" cy="50"/>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9" name="Freeform 48"/>
              <p:cNvSpPr>
                <a:spLocks/>
              </p:cNvSpPr>
              <p:nvPr/>
            </p:nvSpPr>
            <p:spPr bwMode="auto">
              <a:xfrm>
                <a:off x="4222" y="1892"/>
                <a:ext cx="37" cy="45"/>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2"/>
                      <a:pt x="6" y="0"/>
                    </a:cubicBezTo>
                    <a:cubicBezTo>
                      <a:pt x="5" y="1"/>
                      <a:pt x="5" y="1"/>
                      <a:pt x="5" y="1"/>
                    </a:cubicBezTo>
                    <a:cubicBezTo>
                      <a:pt x="4" y="1"/>
                      <a:pt x="3" y="1"/>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0" name="Freeform 49"/>
              <p:cNvSpPr>
                <a:spLocks/>
              </p:cNvSpPr>
              <p:nvPr/>
            </p:nvSpPr>
            <p:spPr bwMode="auto">
              <a:xfrm>
                <a:off x="3877" y="2017"/>
                <a:ext cx="42" cy="54"/>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1" name="Freeform 50"/>
              <p:cNvSpPr>
                <a:spLocks/>
              </p:cNvSpPr>
              <p:nvPr/>
            </p:nvSpPr>
            <p:spPr bwMode="auto">
              <a:xfrm>
                <a:off x="3703" y="1925"/>
                <a:ext cx="253" cy="270"/>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1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1"/>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2" name="Freeform 51"/>
              <p:cNvSpPr>
                <a:spLocks/>
              </p:cNvSpPr>
              <p:nvPr/>
            </p:nvSpPr>
            <p:spPr bwMode="auto">
              <a:xfrm>
                <a:off x="3877" y="1734"/>
                <a:ext cx="291" cy="12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4"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8"/>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3" name="Freeform 52"/>
              <p:cNvSpPr>
                <a:spLocks/>
              </p:cNvSpPr>
              <p:nvPr/>
            </p:nvSpPr>
            <p:spPr bwMode="auto">
              <a:xfrm>
                <a:off x="3391" y="1954"/>
                <a:ext cx="4" cy="13"/>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4" name="Freeform 53"/>
              <p:cNvSpPr>
                <a:spLocks/>
              </p:cNvSpPr>
              <p:nvPr/>
            </p:nvSpPr>
            <p:spPr bwMode="auto">
              <a:xfrm>
                <a:off x="3383" y="1946"/>
                <a:ext cx="16" cy="37"/>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5" name="Freeform 54"/>
              <p:cNvSpPr>
                <a:spLocks/>
              </p:cNvSpPr>
              <p:nvPr/>
            </p:nvSpPr>
            <p:spPr bwMode="auto">
              <a:xfrm>
                <a:off x="3391" y="1946"/>
                <a:ext cx="37" cy="41"/>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6" name="Freeform 55"/>
              <p:cNvSpPr>
                <a:spLocks/>
              </p:cNvSpPr>
              <p:nvPr/>
            </p:nvSpPr>
            <p:spPr bwMode="auto">
              <a:xfrm>
                <a:off x="3711" y="1838"/>
                <a:ext cx="100" cy="45"/>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7" name="Freeform 56"/>
              <p:cNvSpPr>
                <a:spLocks/>
              </p:cNvSpPr>
              <p:nvPr/>
            </p:nvSpPr>
            <p:spPr bwMode="auto">
              <a:xfrm>
                <a:off x="3437" y="1833"/>
                <a:ext cx="62" cy="30"/>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1"/>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8" name="Freeform 57"/>
              <p:cNvSpPr>
                <a:spLocks noEditPoints="1"/>
              </p:cNvSpPr>
              <p:nvPr/>
            </p:nvSpPr>
            <p:spPr bwMode="auto">
              <a:xfrm>
                <a:off x="3308" y="1850"/>
                <a:ext cx="174" cy="6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7"/>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close/>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9" name="Freeform 58"/>
              <p:cNvSpPr>
                <a:spLocks/>
              </p:cNvSpPr>
              <p:nvPr/>
            </p:nvSpPr>
            <p:spPr bwMode="auto">
              <a:xfrm>
                <a:off x="3790" y="1921"/>
                <a:ext cx="25" cy="21"/>
              </a:xfrm>
              <a:custGeom>
                <a:avLst/>
                <a:gdLst>
                  <a:gd name="T0" fmla="*/ 3 w 6"/>
                  <a:gd name="T1" fmla="*/ 0 h 5"/>
                  <a:gd name="T2" fmla="*/ 0 w 6"/>
                  <a:gd name="T3" fmla="*/ 1 h 5"/>
                  <a:gd name="T4" fmla="*/ 1 w 6"/>
                  <a:gd name="T5" fmla="*/ 2 h 5"/>
                  <a:gd name="T6" fmla="*/ 2 w 6"/>
                  <a:gd name="T7" fmla="*/ 3 h 5"/>
                  <a:gd name="T8" fmla="*/ 2 w 6"/>
                  <a:gd name="T9" fmla="*/ 5 h 5"/>
                  <a:gd name="T10" fmla="*/ 3 w 6"/>
                  <a:gd name="T11" fmla="*/ 4 h 5"/>
                  <a:gd name="T12" fmla="*/ 5 w 6"/>
                  <a:gd name="T13" fmla="*/ 2 h 5"/>
                  <a:gd name="T14" fmla="*/ 3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3" y="0"/>
                    </a:moveTo>
                    <a:cubicBezTo>
                      <a:pt x="2" y="0"/>
                      <a:pt x="1" y="0"/>
                      <a:pt x="0" y="1"/>
                    </a:cubicBezTo>
                    <a:cubicBezTo>
                      <a:pt x="1" y="1"/>
                      <a:pt x="1" y="1"/>
                      <a:pt x="1" y="2"/>
                    </a:cubicBezTo>
                    <a:cubicBezTo>
                      <a:pt x="1" y="2"/>
                      <a:pt x="2" y="3"/>
                      <a:pt x="2" y="3"/>
                    </a:cubicBezTo>
                    <a:cubicBezTo>
                      <a:pt x="2" y="3"/>
                      <a:pt x="2" y="4"/>
                      <a:pt x="2" y="5"/>
                    </a:cubicBezTo>
                    <a:cubicBezTo>
                      <a:pt x="3" y="4"/>
                      <a:pt x="3" y="4"/>
                      <a:pt x="3" y="4"/>
                    </a:cubicBezTo>
                    <a:cubicBezTo>
                      <a:pt x="4" y="4"/>
                      <a:pt x="5" y="2"/>
                      <a:pt x="5" y="2"/>
                    </a:cubicBezTo>
                    <a:cubicBezTo>
                      <a:pt x="6" y="1"/>
                      <a:pt x="4" y="0"/>
                      <a:pt x="3"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0" name="Freeform 59"/>
              <p:cNvSpPr>
                <a:spLocks/>
              </p:cNvSpPr>
              <p:nvPr/>
            </p:nvSpPr>
            <p:spPr bwMode="auto">
              <a:xfrm>
                <a:off x="4205" y="1842"/>
                <a:ext cx="63" cy="62"/>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1" name="Freeform 60"/>
              <p:cNvSpPr>
                <a:spLocks/>
              </p:cNvSpPr>
              <p:nvPr/>
            </p:nvSpPr>
            <p:spPr bwMode="auto">
              <a:xfrm>
                <a:off x="3811" y="1975"/>
                <a:ext cx="70" cy="42"/>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2" name="Freeform 61"/>
              <p:cNvSpPr>
                <a:spLocks/>
              </p:cNvSpPr>
              <p:nvPr/>
            </p:nvSpPr>
            <p:spPr bwMode="auto">
              <a:xfrm>
                <a:off x="3914" y="1996"/>
                <a:ext cx="79" cy="174"/>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3" name="Freeform 62"/>
              <p:cNvSpPr>
                <a:spLocks/>
              </p:cNvSpPr>
              <p:nvPr/>
            </p:nvSpPr>
            <p:spPr bwMode="auto">
              <a:xfrm>
                <a:off x="3885" y="2000"/>
                <a:ext cx="29" cy="17"/>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4" name="Freeform 63"/>
              <p:cNvSpPr>
                <a:spLocks/>
              </p:cNvSpPr>
              <p:nvPr/>
            </p:nvSpPr>
            <p:spPr bwMode="auto">
              <a:xfrm>
                <a:off x="4002" y="2046"/>
                <a:ext cx="66" cy="141"/>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5" name="Freeform 64"/>
              <p:cNvSpPr>
                <a:spLocks/>
              </p:cNvSpPr>
              <p:nvPr/>
            </p:nvSpPr>
            <p:spPr bwMode="auto">
              <a:xfrm>
                <a:off x="4002" y="2133"/>
                <a:ext cx="54" cy="37"/>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6" name="Freeform 65"/>
              <p:cNvSpPr>
                <a:spLocks/>
              </p:cNvSpPr>
              <p:nvPr/>
            </p:nvSpPr>
            <p:spPr bwMode="auto">
              <a:xfrm>
                <a:off x="3985" y="2054"/>
                <a:ext cx="67" cy="83"/>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7" name="Freeform 66"/>
              <p:cNvSpPr>
                <a:spLocks/>
              </p:cNvSpPr>
              <p:nvPr/>
            </p:nvSpPr>
            <p:spPr bwMode="auto">
              <a:xfrm>
                <a:off x="3960" y="2075"/>
                <a:ext cx="75" cy="141"/>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8" name="Freeform 67"/>
              <p:cNvSpPr>
                <a:spLocks/>
              </p:cNvSpPr>
              <p:nvPr/>
            </p:nvSpPr>
            <p:spPr bwMode="auto">
              <a:xfrm>
                <a:off x="3204" y="1696"/>
                <a:ext cx="92" cy="75"/>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9" name="Freeform 68"/>
              <p:cNvSpPr>
                <a:spLocks/>
              </p:cNvSpPr>
              <p:nvPr/>
            </p:nvSpPr>
            <p:spPr bwMode="auto">
              <a:xfrm>
                <a:off x="3217" y="1813"/>
                <a:ext cx="33" cy="3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0" name="Freeform 69"/>
              <p:cNvSpPr>
                <a:spLocks/>
              </p:cNvSpPr>
              <p:nvPr/>
            </p:nvSpPr>
            <p:spPr bwMode="auto">
              <a:xfrm>
                <a:off x="3200" y="1800"/>
                <a:ext cx="50" cy="42"/>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1" name="Freeform 70"/>
              <p:cNvSpPr>
                <a:spLocks/>
              </p:cNvSpPr>
              <p:nvPr/>
            </p:nvSpPr>
            <p:spPr bwMode="auto">
              <a:xfrm>
                <a:off x="3250" y="1846"/>
                <a:ext cx="16" cy="3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2" name="Freeform 71"/>
              <p:cNvSpPr>
                <a:spLocks/>
              </p:cNvSpPr>
              <p:nvPr/>
            </p:nvSpPr>
            <p:spPr bwMode="auto">
              <a:xfrm>
                <a:off x="3163" y="1771"/>
                <a:ext cx="70" cy="29"/>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3" name="Freeform 72"/>
              <p:cNvSpPr>
                <a:spLocks/>
              </p:cNvSpPr>
              <p:nvPr/>
            </p:nvSpPr>
            <p:spPr bwMode="auto">
              <a:xfrm>
                <a:off x="3221" y="1775"/>
                <a:ext cx="62" cy="34"/>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4" name="Freeform 73"/>
              <p:cNvSpPr>
                <a:spLocks/>
              </p:cNvSpPr>
              <p:nvPr/>
            </p:nvSpPr>
            <p:spPr bwMode="auto">
              <a:xfrm>
                <a:off x="3188" y="1746"/>
                <a:ext cx="58" cy="29"/>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5" name="Freeform 74"/>
              <p:cNvSpPr>
                <a:spLocks/>
              </p:cNvSpPr>
              <p:nvPr/>
            </p:nvSpPr>
            <p:spPr bwMode="auto">
              <a:xfrm>
                <a:off x="3229" y="1763"/>
                <a:ext cx="50" cy="21"/>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6" name="Freeform 75"/>
              <p:cNvSpPr>
                <a:spLocks/>
              </p:cNvSpPr>
              <p:nvPr/>
            </p:nvSpPr>
            <p:spPr bwMode="auto">
              <a:xfrm>
                <a:off x="2984" y="1850"/>
                <a:ext cx="37" cy="58"/>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7" name="Freeform 76"/>
              <p:cNvSpPr>
                <a:spLocks/>
              </p:cNvSpPr>
              <p:nvPr/>
            </p:nvSpPr>
            <p:spPr bwMode="auto">
              <a:xfrm>
                <a:off x="3104" y="1717"/>
                <a:ext cx="38" cy="3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8" name="Freeform 77"/>
              <p:cNvSpPr>
                <a:spLocks/>
              </p:cNvSpPr>
              <p:nvPr/>
            </p:nvSpPr>
            <p:spPr bwMode="auto">
              <a:xfrm>
                <a:off x="3129" y="1759"/>
                <a:ext cx="5" cy="8"/>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9" name="Freeform 78"/>
              <p:cNvSpPr>
                <a:spLocks/>
              </p:cNvSpPr>
              <p:nvPr/>
            </p:nvSpPr>
            <p:spPr bwMode="auto">
              <a:xfrm>
                <a:off x="3100" y="1742"/>
                <a:ext cx="34" cy="25"/>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0" name="Freeform 79"/>
              <p:cNvSpPr>
                <a:spLocks/>
              </p:cNvSpPr>
              <p:nvPr/>
            </p:nvSpPr>
            <p:spPr bwMode="auto">
              <a:xfrm>
                <a:off x="3262" y="1779"/>
                <a:ext cx="83" cy="54"/>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1" name="Freeform 80"/>
              <p:cNvSpPr>
                <a:spLocks/>
              </p:cNvSpPr>
              <p:nvPr/>
            </p:nvSpPr>
            <p:spPr bwMode="auto">
              <a:xfrm>
                <a:off x="3316" y="1775"/>
                <a:ext cx="29" cy="3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2" name="Freeform 81"/>
              <p:cNvSpPr>
                <a:spLocks/>
              </p:cNvSpPr>
              <p:nvPr/>
            </p:nvSpPr>
            <p:spPr bwMode="auto">
              <a:xfrm>
                <a:off x="3275" y="1825"/>
                <a:ext cx="58" cy="3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3" name="Freeform 82"/>
              <p:cNvSpPr>
                <a:spLocks/>
              </p:cNvSpPr>
              <p:nvPr/>
            </p:nvSpPr>
            <p:spPr bwMode="auto">
              <a:xfrm>
                <a:off x="3258" y="1846"/>
                <a:ext cx="25" cy="17"/>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4" name="Freeform 83"/>
              <p:cNvSpPr>
                <a:spLocks/>
              </p:cNvSpPr>
              <p:nvPr/>
            </p:nvSpPr>
            <p:spPr bwMode="auto">
              <a:xfrm>
                <a:off x="3275" y="1729"/>
                <a:ext cx="166" cy="96"/>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9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9" y="2"/>
                      <a:pt x="19" y="2"/>
                    </a:cubicBezTo>
                    <a:cubicBezTo>
                      <a:pt x="19"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5" name="Freeform 84"/>
              <p:cNvSpPr>
                <a:spLocks/>
              </p:cNvSpPr>
              <p:nvPr/>
            </p:nvSpPr>
            <p:spPr bwMode="auto">
              <a:xfrm>
                <a:off x="3287" y="1680"/>
                <a:ext cx="83" cy="62"/>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6" name="Freeform 85"/>
              <p:cNvSpPr>
                <a:spLocks/>
              </p:cNvSpPr>
              <p:nvPr/>
            </p:nvSpPr>
            <p:spPr bwMode="auto">
              <a:xfrm>
                <a:off x="3262" y="1655"/>
                <a:ext cx="71" cy="3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7" name="Freeform 86"/>
              <p:cNvSpPr>
                <a:spLocks/>
              </p:cNvSpPr>
              <p:nvPr/>
            </p:nvSpPr>
            <p:spPr bwMode="auto">
              <a:xfrm>
                <a:off x="3262" y="1675"/>
                <a:ext cx="54" cy="34"/>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8" name="Freeform 87"/>
              <p:cNvSpPr>
                <a:spLocks/>
              </p:cNvSpPr>
              <p:nvPr/>
            </p:nvSpPr>
            <p:spPr bwMode="auto">
              <a:xfrm>
                <a:off x="3134" y="1788"/>
                <a:ext cx="41" cy="21"/>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9" name="Freeform 88"/>
              <p:cNvSpPr>
                <a:spLocks/>
              </p:cNvSpPr>
              <p:nvPr/>
            </p:nvSpPr>
            <p:spPr bwMode="auto">
              <a:xfrm>
                <a:off x="3129" y="1700"/>
                <a:ext cx="83" cy="92"/>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8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8"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0" name="Freeform 89"/>
              <p:cNvSpPr>
                <a:spLocks/>
              </p:cNvSpPr>
              <p:nvPr/>
            </p:nvSpPr>
            <p:spPr bwMode="auto">
              <a:xfrm>
                <a:off x="3266" y="1476"/>
                <a:ext cx="96" cy="154"/>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20"/>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0"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1" name="Freeform 90"/>
              <p:cNvSpPr>
                <a:spLocks/>
              </p:cNvSpPr>
              <p:nvPr/>
            </p:nvSpPr>
            <p:spPr bwMode="auto">
              <a:xfrm>
                <a:off x="3387" y="1958"/>
                <a:ext cx="195" cy="154"/>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2" name="Freeform 91"/>
              <p:cNvSpPr>
                <a:spLocks/>
              </p:cNvSpPr>
              <p:nvPr/>
            </p:nvSpPr>
            <p:spPr bwMode="auto">
              <a:xfrm>
                <a:off x="3549" y="2029"/>
                <a:ext cx="75" cy="83"/>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3" name="Freeform 92"/>
              <p:cNvSpPr>
                <a:spLocks/>
              </p:cNvSpPr>
              <p:nvPr/>
            </p:nvSpPr>
            <p:spPr bwMode="auto">
              <a:xfrm>
                <a:off x="3536" y="2021"/>
                <a:ext cx="13" cy="12"/>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4" name="Freeform 93"/>
              <p:cNvSpPr>
                <a:spLocks/>
              </p:cNvSpPr>
              <p:nvPr/>
            </p:nvSpPr>
            <p:spPr bwMode="auto">
              <a:xfrm>
                <a:off x="3549" y="2017"/>
                <a:ext cx="41" cy="37"/>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5" name="Freeform 94"/>
              <p:cNvSpPr>
                <a:spLocks noEditPoints="1"/>
              </p:cNvSpPr>
              <p:nvPr/>
            </p:nvSpPr>
            <p:spPr bwMode="auto">
              <a:xfrm>
                <a:off x="3981" y="2204"/>
                <a:ext cx="179" cy="58"/>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close/>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6" name="Freeform 95"/>
              <p:cNvSpPr>
                <a:spLocks/>
              </p:cNvSpPr>
              <p:nvPr/>
            </p:nvSpPr>
            <p:spPr bwMode="auto">
              <a:xfrm>
                <a:off x="4110" y="2225"/>
                <a:ext cx="12" cy="8"/>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7" name="Freeform 96"/>
              <p:cNvSpPr>
                <a:spLocks/>
              </p:cNvSpPr>
              <p:nvPr/>
            </p:nvSpPr>
            <p:spPr bwMode="auto">
              <a:xfrm>
                <a:off x="3428" y="1900"/>
                <a:ext cx="88" cy="87"/>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10"/>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8" name="Freeform 97"/>
              <p:cNvSpPr>
                <a:spLocks/>
              </p:cNvSpPr>
              <p:nvPr/>
            </p:nvSpPr>
            <p:spPr bwMode="auto">
              <a:xfrm>
                <a:off x="3499" y="1979"/>
                <a:ext cx="17" cy="17"/>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9" name="Freeform 98"/>
              <p:cNvSpPr>
                <a:spLocks noEditPoints="1"/>
              </p:cNvSpPr>
              <p:nvPr/>
            </p:nvSpPr>
            <p:spPr bwMode="auto">
              <a:xfrm>
                <a:off x="3030" y="1746"/>
                <a:ext cx="133" cy="112"/>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close/>
                    <a:moveTo>
                      <a:pt x="32" y="23"/>
                    </a:moveTo>
                    <a:cubicBezTo>
                      <a:pt x="32" y="23"/>
                      <a:pt x="32" y="23"/>
                      <a:pt x="31" y="24"/>
                    </a:cubicBezTo>
                    <a:cubicBezTo>
                      <a:pt x="30" y="24"/>
                      <a:pt x="31" y="27"/>
                      <a:pt x="32" y="27"/>
                    </a:cubicBezTo>
                    <a:cubicBezTo>
                      <a:pt x="32" y="27"/>
                      <a:pt x="32" y="23"/>
                      <a:pt x="32" y="2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0" name="Freeform 99"/>
              <p:cNvSpPr>
                <a:spLocks/>
              </p:cNvSpPr>
              <p:nvPr/>
            </p:nvSpPr>
            <p:spPr bwMode="auto">
              <a:xfrm>
                <a:off x="2241" y="2133"/>
                <a:ext cx="20" cy="13"/>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1" name="Freeform 100"/>
              <p:cNvSpPr>
                <a:spLocks/>
              </p:cNvSpPr>
              <p:nvPr/>
            </p:nvSpPr>
            <p:spPr bwMode="auto">
              <a:xfrm>
                <a:off x="2249" y="2116"/>
                <a:ext cx="54" cy="30"/>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2" name="Freeform 101"/>
              <p:cNvSpPr>
                <a:spLocks/>
              </p:cNvSpPr>
              <p:nvPr/>
            </p:nvSpPr>
            <p:spPr bwMode="auto">
              <a:xfrm>
                <a:off x="1991" y="1954"/>
                <a:ext cx="283" cy="171"/>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3" name="Freeform 102"/>
              <p:cNvSpPr>
                <a:spLocks/>
              </p:cNvSpPr>
              <p:nvPr/>
            </p:nvSpPr>
            <p:spPr bwMode="auto">
              <a:xfrm>
                <a:off x="2220" y="2100"/>
                <a:ext cx="37" cy="37"/>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4" name="Freeform 103"/>
              <p:cNvSpPr>
                <a:spLocks/>
              </p:cNvSpPr>
              <p:nvPr/>
            </p:nvSpPr>
            <p:spPr bwMode="auto">
              <a:xfrm>
                <a:off x="2249" y="2096"/>
                <a:ext cx="12" cy="20"/>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5" name="Freeform 104"/>
              <p:cNvSpPr>
                <a:spLocks/>
              </p:cNvSpPr>
              <p:nvPr/>
            </p:nvSpPr>
            <p:spPr bwMode="auto">
              <a:xfrm>
                <a:off x="2386" y="2075"/>
                <a:ext cx="25" cy="25"/>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6" name="Freeform 105"/>
              <p:cNvSpPr>
                <a:spLocks/>
              </p:cNvSpPr>
              <p:nvPr/>
            </p:nvSpPr>
            <p:spPr bwMode="auto">
              <a:xfrm>
                <a:off x="2411" y="2079"/>
                <a:ext cx="29" cy="21"/>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7" name="Freeform 106"/>
              <p:cNvSpPr>
                <a:spLocks/>
              </p:cNvSpPr>
              <p:nvPr/>
            </p:nvSpPr>
            <p:spPr bwMode="auto">
              <a:xfrm>
                <a:off x="2265" y="2125"/>
                <a:ext cx="38" cy="41"/>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8" name="Freeform 107"/>
              <p:cNvSpPr>
                <a:spLocks/>
              </p:cNvSpPr>
              <p:nvPr/>
            </p:nvSpPr>
            <p:spPr bwMode="auto">
              <a:xfrm>
                <a:off x="2390" y="2216"/>
                <a:ext cx="366" cy="379"/>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9" name="Freeform 108"/>
              <p:cNvSpPr>
                <a:spLocks/>
              </p:cNvSpPr>
              <p:nvPr/>
            </p:nvSpPr>
            <p:spPr bwMode="auto">
              <a:xfrm>
                <a:off x="2531" y="2553"/>
                <a:ext cx="50" cy="54"/>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0" name="Freeform 109"/>
              <p:cNvSpPr>
                <a:spLocks noEditPoints="1"/>
              </p:cNvSpPr>
              <p:nvPr/>
            </p:nvSpPr>
            <p:spPr bwMode="auto">
              <a:xfrm>
                <a:off x="2390" y="2470"/>
                <a:ext cx="187" cy="370"/>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close/>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1" name="Freeform 110"/>
              <p:cNvSpPr>
                <a:spLocks/>
              </p:cNvSpPr>
              <p:nvPr/>
            </p:nvSpPr>
            <p:spPr bwMode="auto">
              <a:xfrm>
                <a:off x="2373" y="2428"/>
                <a:ext cx="79" cy="416"/>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4"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9"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2" name="Freeform 111"/>
              <p:cNvSpPr>
                <a:spLocks/>
              </p:cNvSpPr>
              <p:nvPr/>
            </p:nvSpPr>
            <p:spPr bwMode="auto">
              <a:xfrm>
                <a:off x="2494" y="2449"/>
                <a:ext cx="79" cy="83"/>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3" name="Freeform 112"/>
              <p:cNvSpPr>
                <a:spLocks/>
              </p:cNvSpPr>
              <p:nvPr/>
            </p:nvSpPr>
            <p:spPr bwMode="auto">
              <a:xfrm>
                <a:off x="2278" y="2162"/>
                <a:ext cx="33" cy="25"/>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4" name="Freeform 113"/>
              <p:cNvSpPr>
                <a:spLocks/>
              </p:cNvSpPr>
              <p:nvPr/>
            </p:nvSpPr>
            <p:spPr bwMode="auto">
              <a:xfrm>
                <a:off x="2307" y="2175"/>
                <a:ext cx="54" cy="29"/>
              </a:xfrm>
              <a:custGeom>
                <a:avLst/>
                <a:gdLst>
                  <a:gd name="T0" fmla="*/ 11 w 13"/>
                  <a:gd name="T1" fmla="*/ 2 h 7"/>
                  <a:gd name="T2" fmla="*/ 8 w 13"/>
                  <a:gd name="T3" fmla="*/ 1 h 7"/>
                  <a:gd name="T4" fmla="*/ 5 w 13"/>
                  <a:gd name="T5" fmla="*/ 2 h 7"/>
                  <a:gd name="T6" fmla="*/ 2 w 13"/>
                  <a:gd name="T7" fmla="*/ 2 h 7"/>
                  <a:gd name="T8" fmla="*/ 1 w 13"/>
                  <a:gd name="T9" fmla="*/ 1 h 7"/>
                  <a:gd name="T10" fmla="*/ 0 w 13"/>
                  <a:gd name="T11" fmla="*/ 2 h 7"/>
                  <a:gd name="T12" fmla="*/ 0 w 13"/>
                  <a:gd name="T13" fmla="*/ 3 h 7"/>
                  <a:gd name="T14" fmla="*/ 3 w 13"/>
                  <a:gd name="T15" fmla="*/ 5 h 7"/>
                  <a:gd name="T16" fmla="*/ 4 w 13"/>
                  <a:gd name="T17" fmla="*/ 6 h 7"/>
                  <a:gd name="T18" fmla="*/ 6 w 13"/>
                  <a:gd name="T19" fmla="*/ 5 h 7"/>
                  <a:gd name="T20" fmla="*/ 5 w 13"/>
                  <a:gd name="T21" fmla="*/ 4 h 7"/>
                  <a:gd name="T22" fmla="*/ 7 w 13"/>
                  <a:gd name="T23" fmla="*/ 3 h 7"/>
                  <a:gd name="T24" fmla="*/ 9 w 13"/>
                  <a:gd name="T25" fmla="*/ 2 h 7"/>
                  <a:gd name="T26" fmla="*/ 10 w 13"/>
                  <a:gd name="T27" fmla="*/ 4 h 7"/>
                  <a:gd name="T28" fmla="*/ 11 w 13"/>
                  <a:gd name="T29" fmla="*/ 6 h 7"/>
                  <a:gd name="T30" fmla="*/ 13 w 13"/>
                  <a:gd name="T31" fmla="*/ 5 h 7"/>
                  <a:gd name="T32" fmla="*/ 13 w 13"/>
                  <a:gd name="T33" fmla="*/ 4 h 7"/>
                  <a:gd name="T34" fmla="*/ 11 w 13"/>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7"/>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5" name="Freeform 114"/>
              <p:cNvSpPr>
                <a:spLocks/>
              </p:cNvSpPr>
              <p:nvPr/>
            </p:nvSpPr>
            <p:spPr bwMode="auto">
              <a:xfrm>
                <a:off x="2344" y="2150"/>
                <a:ext cx="108" cy="158"/>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6" name="Freeform 115"/>
              <p:cNvSpPr>
                <a:spLocks/>
              </p:cNvSpPr>
              <p:nvPr/>
            </p:nvSpPr>
            <p:spPr bwMode="auto">
              <a:xfrm>
                <a:off x="2432" y="2358"/>
                <a:ext cx="112" cy="129"/>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7" name="Freeform 116"/>
              <p:cNvSpPr>
                <a:spLocks/>
              </p:cNvSpPr>
              <p:nvPr/>
            </p:nvSpPr>
            <p:spPr bwMode="auto">
              <a:xfrm>
                <a:off x="2319" y="2266"/>
                <a:ext cx="121" cy="175"/>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8" name="Freeform 117"/>
              <p:cNvSpPr>
                <a:spLocks/>
              </p:cNvSpPr>
              <p:nvPr/>
            </p:nvSpPr>
            <p:spPr bwMode="auto">
              <a:xfrm>
                <a:off x="2394" y="2154"/>
                <a:ext cx="129" cy="108"/>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4" y="4"/>
                      <a:pt x="6" y="6"/>
                      <a:pt x="5" y="6"/>
                    </a:cubicBezTo>
                    <a:cubicBezTo>
                      <a:pt x="5" y="7"/>
                      <a:pt x="3" y="7"/>
                      <a:pt x="3" y="6"/>
                    </a:cubicBezTo>
                    <a:cubicBezTo>
                      <a:pt x="3" y="5"/>
                      <a:pt x="4" y="3"/>
                      <a:pt x="4" y="3"/>
                    </a:cubicBezTo>
                    <a:cubicBezTo>
                      <a:pt x="4" y="2"/>
                      <a:pt x="4" y="2"/>
                      <a:pt x="4" y="1"/>
                    </a:cubicBezTo>
                    <a:cubicBezTo>
                      <a:pt x="3" y="1"/>
                      <a:pt x="3" y="1"/>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9" name="Freeform 118"/>
              <p:cNvSpPr>
                <a:spLocks/>
              </p:cNvSpPr>
              <p:nvPr/>
            </p:nvSpPr>
            <p:spPr bwMode="auto">
              <a:xfrm>
                <a:off x="2535" y="2208"/>
                <a:ext cx="42" cy="42"/>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0" name="Freeform 119"/>
              <p:cNvSpPr>
                <a:spLocks/>
              </p:cNvSpPr>
              <p:nvPr/>
            </p:nvSpPr>
            <p:spPr bwMode="auto">
              <a:xfrm>
                <a:off x="2506" y="2187"/>
                <a:ext cx="46" cy="7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4"/>
                      <a:pt x="7" y="3"/>
                    </a:cubicBezTo>
                    <a:cubicBezTo>
                      <a:pt x="7" y="2"/>
                      <a:pt x="5" y="2"/>
                      <a:pt x="4" y="1"/>
                    </a:cubicBezTo>
                    <a:cubicBezTo>
                      <a:pt x="4" y="1"/>
                      <a:pt x="4" y="0"/>
                      <a:pt x="4" y="0"/>
                    </a:cubicBezTo>
                    <a:cubicBezTo>
                      <a:pt x="3" y="1"/>
                      <a:pt x="3" y="1"/>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1" name="Freeform 120"/>
              <p:cNvSpPr>
                <a:spLocks/>
              </p:cNvSpPr>
              <p:nvPr/>
            </p:nvSpPr>
            <p:spPr bwMode="auto">
              <a:xfrm>
                <a:off x="2573" y="2212"/>
                <a:ext cx="25" cy="3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2" name="Freeform 121"/>
              <p:cNvSpPr>
                <a:spLocks/>
              </p:cNvSpPr>
              <p:nvPr/>
            </p:nvSpPr>
            <p:spPr bwMode="auto">
              <a:xfrm>
                <a:off x="2290" y="2046"/>
                <a:ext cx="100" cy="3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3" name="Freeform 122"/>
              <p:cNvSpPr>
                <a:spLocks/>
              </p:cNvSpPr>
              <p:nvPr/>
            </p:nvSpPr>
            <p:spPr bwMode="auto">
              <a:xfrm>
                <a:off x="2349" y="2091"/>
                <a:ext cx="20" cy="13"/>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4" name="Freeform 123"/>
              <p:cNvSpPr>
                <a:spLocks/>
              </p:cNvSpPr>
              <p:nvPr/>
            </p:nvSpPr>
            <p:spPr bwMode="auto">
              <a:xfrm>
                <a:off x="2448" y="2091"/>
                <a:ext cx="21" cy="9"/>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5" name="Freeform 124"/>
              <p:cNvSpPr>
                <a:spLocks/>
              </p:cNvSpPr>
              <p:nvPr/>
            </p:nvSpPr>
            <p:spPr bwMode="auto">
              <a:xfrm>
                <a:off x="2324" y="2254"/>
                <a:ext cx="54" cy="6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3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3"/>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6" name="Freeform 125"/>
              <p:cNvSpPr>
                <a:spLocks noEditPoints="1"/>
              </p:cNvSpPr>
              <p:nvPr/>
            </p:nvSpPr>
            <p:spPr bwMode="auto">
              <a:xfrm>
                <a:off x="2403" y="1209"/>
                <a:ext cx="560" cy="421"/>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7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7"/>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4"/>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close/>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close/>
                  </a:path>
                </a:pathLst>
              </a:custGeom>
              <a:solidFill>
                <a:srgbClr val="F3C4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7" name="Freeform 126"/>
              <p:cNvSpPr>
                <a:spLocks noEditPoints="1"/>
              </p:cNvSpPr>
              <p:nvPr/>
            </p:nvSpPr>
            <p:spPr bwMode="auto">
              <a:xfrm>
                <a:off x="1771" y="1218"/>
                <a:ext cx="818" cy="632"/>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close/>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close/>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close/>
                    <a:moveTo>
                      <a:pt x="49" y="39"/>
                    </a:moveTo>
                    <a:cubicBezTo>
                      <a:pt x="51" y="39"/>
                      <a:pt x="52" y="38"/>
                      <a:pt x="52" y="37"/>
                    </a:cubicBezTo>
                    <a:cubicBezTo>
                      <a:pt x="52" y="36"/>
                      <a:pt x="48" y="39"/>
                      <a:pt x="49" y="39"/>
                    </a:cubicBezTo>
                    <a:close/>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close/>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close/>
                    <a:moveTo>
                      <a:pt x="61" y="29"/>
                    </a:moveTo>
                    <a:cubicBezTo>
                      <a:pt x="62" y="28"/>
                      <a:pt x="58" y="28"/>
                      <a:pt x="58" y="28"/>
                    </a:cubicBezTo>
                    <a:cubicBezTo>
                      <a:pt x="59" y="29"/>
                      <a:pt x="61" y="30"/>
                      <a:pt x="61" y="29"/>
                    </a:cubicBezTo>
                    <a:close/>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close/>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close/>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close/>
                    <a:moveTo>
                      <a:pt x="81" y="32"/>
                    </a:moveTo>
                    <a:cubicBezTo>
                      <a:pt x="82" y="31"/>
                      <a:pt x="78" y="28"/>
                      <a:pt x="78" y="29"/>
                    </a:cubicBezTo>
                    <a:cubicBezTo>
                      <a:pt x="78" y="31"/>
                      <a:pt x="81" y="33"/>
                      <a:pt x="81" y="32"/>
                    </a:cubicBezTo>
                    <a:close/>
                    <a:moveTo>
                      <a:pt x="94" y="19"/>
                    </a:moveTo>
                    <a:cubicBezTo>
                      <a:pt x="95" y="18"/>
                      <a:pt x="90" y="17"/>
                      <a:pt x="91" y="18"/>
                    </a:cubicBezTo>
                    <a:cubicBezTo>
                      <a:pt x="92" y="18"/>
                      <a:pt x="94" y="20"/>
                      <a:pt x="94" y="19"/>
                    </a:cubicBezTo>
                    <a:close/>
                    <a:moveTo>
                      <a:pt x="83" y="41"/>
                    </a:moveTo>
                    <a:cubicBezTo>
                      <a:pt x="84" y="40"/>
                      <a:pt x="82" y="39"/>
                      <a:pt x="81" y="40"/>
                    </a:cubicBezTo>
                    <a:cubicBezTo>
                      <a:pt x="80" y="41"/>
                      <a:pt x="82" y="42"/>
                      <a:pt x="83" y="41"/>
                    </a:cubicBezTo>
                    <a:close/>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close/>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close/>
                    <a:moveTo>
                      <a:pt x="106" y="29"/>
                    </a:moveTo>
                    <a:cubicBezTo>
                      <a:pt x="106" y="28"/>
                      <a:pt x="99" y="29"/>
                      <a:pt x="100" y="30"/>
                    </a:cubicBezTo>
                    <a:cubicBezTo>
                      <a:pt x="102" y="32"/>
                      <a:pt x="106" y="30"/>
                      <a:pt x="106" y="29"/>
                    </a:cubicBezTo>
                    <a:close/>
                    <a:moveTo>
                      <a:pt x="105" y="43"/>
                    </a:moveTo>
                    <a:cubicBezTo>
                      <a:pt x="107" y="43"/>
                      <a:pt x="106" y="41"/>
                      <a:pt x="104" y="40"/>
                    </a:cubicBezTo>
                    <a:cubicBezTo>
                      <a:pt x="102" y="38"/>
                      <a:pt x="98" y="41"/>
                      <a:pt x="99" y="42"/>
                    </a:cubicBezTo>
                    <a:cubicBezTo>
                      <a:pt x="99" y="42"/>
                      <a:pt x="103" y="43"/>
                      <a:pt x="105" y="43"/>
                    </a:cubicBezTo>
                    <a:close/>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close/>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close/>
                    <a:moveTo>
                      <a:pt x="114" y="30"/>
                    </a:moveTo>
                    <a:cubicBezTo>
                      <a:pt x="112" y="29"/>
                      <a:pt x="110" y="31"/>
                      <a:pt x="111" y="31"/>
                    </a:cubicBezTo>
                    <a:cubicBezTo>
                      <a:pt x="113" y="32"/>
                      <a:pt x="115" y="31"/>
                      <a:pt x="114" y="30"/>
                    </a:cubicBezTo>
                    <a:close/>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close/>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close/>
                    <a:moveTo>
                      <a:pt x="136" y="94"/>
                    </a:moveTo>
                    <a:cubicBezTo>
                      <a:pt x="137" y="94"/>
                      <a:pt x="138" y="91"/>
                      <a:pt x="136" y="91"/>
                    </a:cubicBezTo>
                    <a:cubicBezTo>
                      <a:pt x="135" y="91"/>
                      <a:pt x="135" y="94"/>
                      <a:pt x="136" y="94"/>
                    </a:cubicBezTo>
                    <a:close/>
                    <a:moveTo>
                      <a:pt x="127" y="92"/>
                    </a:moveTo>
                    <a:cubicBezTo>
                      <a:pt x="129" y="93"/>
                      <a:pt x="131" y="90"/>
                      <a:pt x="131" y="89"/>
                    </a:cubicBezTo>
                    <a:cubicBezTo>
                      <a:pt x="131" y="88"/>
                      <a:pt x="126" y="90"/>
                      <a:pt x="127" y="92"/>
                    </a:cubicBezTo>
                    <a:close/>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close/>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close/>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close/>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close/>
                    <a:moveTo>
                      <a:pt x="170" y="131"/>
                    </a:moveTo>
                    <a:cubicBezTo>
                      <a:pt x="171" y="132"/>
                      <a:pt x="176" y="134"/>
                      <a:pt x="176" y="133"/>
                    </a:cubicBezTo>
                    <a:cubicBezTo>
                      <a:pt x="177" y="132"/>
                      <a:pt x="170" y="130"/>
                      <a:pt x="170" y="131"/>
                    </a:cubicBezTo>
                    <a:close/>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close/>
                    <a:moveTo>
                      <a:pt x="18" y="119"/>
                    </a:moveTo>
                    <a:cubicBezTo>
                      <a:pt x="16" y="120"/>
                      <a:pt x="21" y="124"/>
                      <a:pt x="21" y="123"/>
                    </a:cubicBezTo>
                    <a:cubicBezTo>
                      <a:pt x="22" y="123"/>
                      <a:pt x="20" y="121"/>
                      <a:pt x="20" y="120"/>
                    </a:cubicBezTo>
                    <a:cubicBezTo>
                      <a:pt x="20" y="119"/>
                      <a:pt x="20" y="118"/>
                      <a:pt x="18" y="119"/>
                    </a:cubicBezTo>
                    <a:close/>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6"/>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1"/>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1"/>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6"/>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close/>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close/>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close/>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8" name="Freeform 127"/>
              <p:cNvSpPr>
                <a:spLocks noEditPoints="1"/>
              </p:cNvSpPr>
              <p:nvPr/>
            </p:nvSpPr>
            <p:spPr bwMode="auto">
              <a:xfrm>
                <a:off x="1522" y="1455"/>
                <a:ext cx="935" cy="578"/>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3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3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3"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4"/>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close/>
                    <a:moveTo>
                      <a:pt x="2" y="63"/>
                    </a:moveTo>
                    <a:cubicBezTo>
                      <a:pt x="2" y="63"/>
                      <a:pt x="2" y="63"/>
                      <a:pt x="2" y="63"/>
                    </a:cubicBezTo>
                    <a:cubicBezTo>
                      <a:pt x="3" y="63"/>
                      <a:pt x="3" y="63"/>
                      <a:pt x="3" y="62"/>
                    </a:cubicBezTo>
                    <a:cubicBezTo>
                      <a:pt x="3" y="62"/>
                      <a:pt x="1" y="62"/>
                      <a:pt x="1" y="63"/>
                    </a:cubicBezTo>
                    <a:cubicBezTo>
                      <a:pt x="1" y="63"/>
                      <a:pt x="1" y="64"/>
                      <a:pt x="2" y="63"/>
                    </a:cubicBezTo>
                    <a:close/>
                    <a:moveTo>
                      <a:pt x="10" y="59"/>
                    </a:moveTo>
                    <a:cubicBezTo>
                      <a:pt x="9" y="59"/>
                      <a:pt x="6" y="60"/>
                      <a:pt x="7" y="60"/>
                    </a:cubicBezTo>
                    <a:cubicBezTo>
                      <a:pt x="8" y="61"/>
                      <a:pt x="8" y="60"/>
                      <a:pt x="9" y="60"/>
                    </a:cubicBezTo>
                    <a:cubicBezTo>
                      <a:pt x="9" y="60"/>
                      <a:pt x="11" y="59"/>
                      <a:pt x="10" y="59"/>
                    </a:cubicBezTo>
                    <a:close/>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close/>
                    <a:moveTo>
                      <a:pt x="3" y="42"/>
                    </a:moveTo>
                    <a:cubicBezTo>
                      <a:pt x="3" y="41"/>
                      <a:pt x="1" y="42"/>
                      <a:pt x="2" y="42"/>
                    </a:cubicBezTo>
                    <a:cubicBezTo>
                      <a:pt x="2" y="43"/>
                      <a:pt x="4" y="44"/>
                      <a:pt x="5" y="43"/>
                    </a:cubicBezTo>
                    <a:cubicBezTo>
                      <a:pt x="5" y="43"/>
                      <a:pt x="6" y="42"/>
                      <a:pt x="5" y="42"/>
                    </a:cubicBezTo>
                    <a:cubicBezTo>
                      <a:pt x="5" y="41"/>
                      <a:pt x="4" y="42"/>
                      <a:pt x="3" y="42"/>
                    </a:cubicBezTo>
                    <a:close/>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2"/>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1"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4"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4" y="105"/>
                      <a:pt x="205" y="106"/>
                      <a:pt x="204" y="107"/>
                    </a:cubicBezTo>
                    <a:cubicBezTo>
                      <a:pt x="204" y="108"/>
                      <a:pt x="205" y="108"/>
                      <a:pt x="205" y="107"/>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9" name="Freeform 128"/>
              <p:cNvSpPr>
                <a:spLocks noEditPoints="1"/>
              </p:cNvSpPr>
              <p:nvPr/>
            </p:nvSpPr>
            <p:spPr bwMode="auto">
              <a:xfrm>
                <a:off x="2988" y="1833"/>
                <a:ext cx="121" cy="84"/>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1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1 h 20"/>
                  <a:gd name="T88" fmla="*/ 27 w 29"/>
                  <a:gd name="T89" fmla="*/ 11 h 20"/>
                  <a:gd name="T90" fmla="*/ 28 w 29"/>
                  <a:gd name="T91"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1"/>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close/>
                    <a:moveTo>
                      <a:pt x="28" y="11"/>
                    </a:moveTo>
                    <a:cubicBezTo>
                      <a:pt x="28" y="9"/>
                      <a:pt x="26" y="11"/>
                      <a:pt x="27" y="11"/>
                    </a:cubicBezTo>
                    <a:cubicBezTo>
                      <a:pt x="27" y="12"/>
                      <a:pt x="29" y="12"/>
                      <a:pt x="28"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0" name="Freeform 129"/>
              <p:cNvSpPr>
                <a:spLocks/>
              </p:cNvSpPr>
              <p:nvPr/>
            </p:nvSpPr>
            <p:spPr bwMode="auto">
              <a:xfrm>
                <a:off x="3196" y="1796"/>
                <a:ext cx="29" cy="17"/>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1" name="Freeform 130"/>
              <p:cNvSpPr>
                <a:spLocks noEditPoints="1"/>
              </p:cNvSpPr>
              <p:nvPr/>
            </p:nvSpPr>
            <p:spPr bwMode="auto">
              <a:xfrm>
                <a:off x="3258" y="1854"/>
                <a:ext cx="58" cy="75"/>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close/>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2" name="Freeform 131"/>
              <p:cNvSpPr>
                <a:spLocks/>
              </p:cNvSpPr>
              <p:nvPr/>
            </p:nvSpPr>
            <p:spPr bwMode="auto">
              <a:xfrm>
                <a:off x="3366" y="1917"/>
                <a:ext cx="25" cy="16"/>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3" name="Freeform 132"/>
              <p:cNvSpPr>
                <a:spLocks/>
              </p:cNvSpPr>
              <p:nvPr/>
            </p:nvSpPr>
            <p:spPr bwMode="auto">
              <a:xfrm>
                <a:off x="2851" y="1534"/>
                <a:ext cx="100" cy="50"/>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4" name="Freeform 133"/>
              <p:cNvSpPr>
                <a:spLocks/>
              </p:cNvSpPr>
              <p:nvPr/>
            </p:nvSpPr>
            <p:spPr bwMode="auto">
              <a:xfrm>
                <a:off x="2980" y="1696"/>
                <a:ext cx="41" cy="46"/>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5" name="Freeform 134"/>
              <p:cNvSpPr>
                <a:spLocks noEditPoints="1"/>
              </p:cNvSpPr>
              <p:nvPr/>
            </p:nvSpPr>
            <p:spPr bwMode="auto">
              <a:xfrm>
                <a:off x="3001" y="1617"/>
                <a:ext cx="91" cy="142"/>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close/>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close/>
                    <a:moveTo>
                      <a:pt x="2" y="10"/>
                    </a:moveTo>
                    <a:cubicBezTo>
                      <a:pt x="3" y="10"/>
                      <a:pt x="4" y="9"/>
                      <a:pt x="4" y="8"/>
                    </a:cubicBezTo>
                    <a:cubicBezTo>
                      <a:pt x="3" y="8"/>
                      <a:pt x="2" y="10"/>
                      <a:pt x="2" y="10"/>
                    </a:cubicBezTo>
                    <a:close/>
                    <a:moveTo>
                      <a:pt x="15" y="3"/>
                    </a:moveTo>
                    <a:cubicBezTo>
                      <a:pt x="16" y="3"/>
                      <a:pt x="16" y="0"/>
                      <a:pt x="15" y="1"/>
                    </a:cubicBezTo>
                    <a:cubicBezTo>
                      <a:pt x="15" y="1"/>
                      <a:pt x="15" y="3"/>
                      <a:pt x="15"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6" name="Freeform 135"/>
              <p:cNvSpPr>
                <a:spLocks noEditPoints="1"/>
              </p:cNvSpPr>
              <p:nvPr/>
            </p:nvSpPr>
            <p:spPr bwMode="auto">
              <a:xfrm>
                <a:off x="3001" y="1617"/>
                <a:ext cx="91" cy="142"/>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close/>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close/>
                    <a:moveTo>
                      <a:pt x="2" y="10"/>
                    </a:moveTo>
                    <a:cubicBezTo>
                      <a:pt x="3" y="10"/>
                      <a:pt x="4" y="9"/>
                      <a:pt x="4" y="8"/>
                    </a:cubicBezTo>
                    <a:cubicBezTo>
                      <a:pt x="3" y="8"/>
                      <a:pt x="2" y="10"/>
                      <a:pt x="2" y="10"/>
                    </a:cubicBezTo>
                    <a:close/>
                    <a:moveTo>
                      <a:pt x="15" y="3"/>
                    </a:moveTo>
                    <a:cubicBezTo>
                      <a:pt x="16" y="3"/>
                      <a:pt x="16" y="0"/>
                      <a:pt x="15" y="1"/>
                    </a:cubicBezTo>
                    <a:cubicBezTo>
                      <a:pt x="15" y="1"/>
                      <a:pt x="15" y="3"/>
                      <a:pt x="15"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7" name="Freeform 136"/>
              <p:cNvSpPr>
                <a:spLocks noEditPoints="1"/>
              </p:cNvSpPr>
              <p:nvPr/>
            </p:nvSpPr>
            <p:spPr bwMode="auto">
              <a:xfrm>
                <a:off x="3150" y="1659"/>
                <a:ext cx="42" cy="41"/>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close/>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8" name="Freeform 137"/>
              <p:cNvSpPr>
                <a:spLocks noEditPoints="1"/>
              </p:cNvSpPr>
              <p:nvPr/>
            </p:nvSpPr>
            <p:spPr bwMode="auto">
              <a:xfrm>
                <a:off x="3179" y="1492"/>
                <a:ext cx="117" cy="200"/>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6"/>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6"/>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close/>
                    <a:moveTo>
                      <a:pt x="16" y="40"/>
                    </a:moveTo>
                    <a:cubicBezTo>
                      <a:pt x="15" y="40"/>
                      <a:pt x="14" y="43"/>
                      <a:pt x="15" y="43"/>
                    </a:cubicBezTo>
                    <a:cubicBezTo>
                      <a:pt x="15" y="43"/>
                      <a:pt x="17" y="40"/>
                      <a:pt x="16" y="4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Freeform 138"/>
              <p:cNvSpPr>
                <a:spLocks noEditPoints="1"/>
              </p:cNvSpPr>
              <p:nvPr/>
            </p:nvSpPr>
            <p:spPr bwMode="auto">
              <a:xfrm>
                <a:off x="3275" y="1634"/>
                <a:ext cx="58" cy="29"/>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close/>
                    <a:moveTo>
                      <a:pt x="1" y="3"/>
                    </a:moveTo>
                    <a:cubicBezTo>
                      <a:pt x="0" y="4"/>
                      <a:pt x="0" y="5"/>
                      <a:pt x="0" y="5"/>
                    </a:cubicBezTo>
                    <a:cubicBezTo>
                      <a:pt x="1" y="5"/>
                      <a:pt x="2" y="4"/>
                      <a:pt x="2" y="4"/>
                    </a:cubicBezTo>
                    <a:cubicBezTo>
                      <a:pt x="3" y="4"/>
                      <a:pt x="2" y="3"/>
                      <a:pt x="1" y="3"/>
                    </a:cubicBezTo>
                    <a:close/>
                    <a:moveTo>
                      <a:pt x="2" y="3"/>
                    </a:moveTo>
                    <a:cubicBezTo>
                      <a:pt x="2" y="2"/>
                      <a:pt x="0" y="2"/>
                      <a:pt x="1" y="3"/>
                    </a:cubicBezTo>
                    <a:cubicBezTo>
                      <a:pt x="1" y="3"/>
                      <a:pt x="2" y="3"/>
                      <a:pt x="2"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0" name="Freeform 139"/>
              <p:cNvSpPr>
                <a:spLocks/>
              </p:cNvSpPr>
              <p:nvPr/>
            </p:nvSpPr>
            <p:spPr bwMode="auto">
              <a:xfrm>
                <a:off x="3379" y="2220"/>
                <a:ext cx="74" cy="92"/>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1" name="Freeform 140"/>
              <p:cNvSpPr>
                <a:spLocks/>
              </p:cNvSpPr>
              <p:nvPr/>
            </p:nvSpPr>
            <p:spPr bwMode="auto">
              <a:xfrm>
                <a:off x="3341" y="2229"/>
                <a:ext cx="50" cy="50"/>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Freeform 141"/>
              <p:cNvSpPr>
                <a:spLocks/>
              </p:cNvSpPr>
              <p:nvPr/>
            </p:nvSpPr>
            <p:spPr bwMode="auto">
              <a:xfrm>
                <a:off x="3586" y="1813"/>
                <a:ext cx="162" cy="95"/>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3" name="Freeform 142"/>
              <p:cNvSpPr>
                <a:spLocks noEditPoints="1"/>
              </p:cNvSpPr>
              <p:nvPr/>
            </p:nvSpPr>
            <p:spPr bwMode="auto">
              <a:xfrm>
                <a:off x="3121" y="1280"/>
                <a:ext cx="237" cy="375"/>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close/>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close/>
                    <a:moveTo>
                      <a:pt x="14" y="10"/>
                    </a:moveTo>
                    <a:cubicBezTo>
                      <a:pt x="14" y="11"/>
                      <a:pt x="15" y="12"/>
                      <a:pt x="15" y="11"/>
                    </a:cubicBezTo>
                    <a:cubicBezTo>
                      <a:pt x="16" y="11"/>
                      <a:pt x="15" y="10"/>
                      <a:pt x="14" y="10"/>
                    </a:cubicBezTo>
                    <a:cubicBezTo>
                      <a:pt x="13" y="9"/>
                      <a:pt x="13" y="8"/>
                      <a:pt x="12" y="8"/>
                    </a:cubicBezTo>
                    <a:cubicBezTo>
                      <a:pt x="12" y="9"/>
                      <a:pt x="13" y="10"/>
                      <a:pt x="14" y="10"/>
                    </a:cubicBezTo>
                    <a:close/>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4" name="Freeform 143"/>
              <p:cNvSpPr>
                <a:spLocks/>
              </p:cNvSpPr>
              <p:nvPr/>
            </p:nvSpPr>
            <p:spPr bwMode="auto">
              <a:xfrm>
                <a:off x="4799" y="1580"/>
                <a:ext cx="29" cy="12"/>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Freeform 144"/>
              <p:cNvSpPr>
                <a:spLocks noEditPoints="1"/>
              </p:cNvSpPr>
              <p:nvPr/>
            </p:nvSpPr>
            <p:spPr bwMode="auto">
              <a:xfrm>
                <a:off x="4255" y="1813"/>
                <a:ext cx="158" cy="158"/>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close/>
                    <a:moveTo>
                      <a:pt x="24" y="13"/>
                    </a:moveTo>
                    <a:cubicBezTo>
                      <a:pt x="23" y="13"/>
                      <a:pt x="23" y="16"/>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close/>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close/>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6" name="Freeform 145"/>
              <p:cNvSpPr>
                <a:spLocks noEditPoints="1"/>
              </p:cNvSpPr>
              <p:nvPr/>
            </p:nvSpPr>
            <p:spPr bwMode="auto">
              <a:xfrm>
                <a:off x="3752" y="1717"/>
                <a:ext cx="553" cy="383"/>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2 w 133"/>
                  <a:gd name="T51" fmla="*/ 49 h 92"/>
                  <a:gd name="T52" fmla="*/ 11 w 133"/>
                  <a:gd name="T53" fmla="*/ 54 h 92"/>
                  <a:gd name="T54" fmla="*/ 11 w 133"/>
                  <a:gd name="T55" fmla="*/ 60 h 92"/>
                  <a:gd name="T56" fmla="*/ 15 w 133"/>
                  <a:gd name="T57" fmla="*/ 63 h 92"/>
                  <a:gd name="T58" fmla="*/ 27 w 133"/>
                  <a:gd name="T59" fmla="*/ 68 h 92"/>
                  <a:gd name="T60" fmla="*/ 32 w 133"/>
                  <a:gd name="T61" fmla="*/ 69 h 92"/>
                  <a:gd name="T62" fmla="*/ 36 w 133"/>
                  <a:gd name="T63" fmla="*/ 68 h 92"/>
                  <a:gd name="T64" fmla="*/ 41 w 133"/>
                  <a:gd name="T65" fmla="*/ 67 h 92"/>
                  <a:gd name="T66" fmla="*/ 48 w 133"/>
                  <a:gd name="T67" fmla="*/ 67 h 92"/>
                  <a:gd name="T68" fmla="*/ 52 w 133"/>
                  <a:gd name="T69" fmla="*/ 69 h 92"/>
                  <a:gd name="T70" fmla="*/ 50 w 133"/>
                  <a:gd name="T71" fmla="*/ 78 h 92"/>
                  <a:gd name="T72" fmla="*/ 54 w 133"/>
                  <a:gd name="T73" fmla="*/ 82 h 92"/>
                  <a:gd name="T74" fmla="*/ 59 w 133"/>
                  <a:gd name="T75" fmla="*/ 84 h 92"/>
                  <a:gd name="T76" fmla="*/ 62 w 133"/>
                  <a:gd name="T77" fmla="*/ 81 h 92"/>
                  <a:gd name="T78" fmla="*/ 69 w 133"/>
                  <a:gd name="T79" fmla="*/ 80 h 92"/>
                  <a:gd name="T80" fmla="*/ 74 w 133"/>
                  <a:gd name="T81" fmla="*/ 83 h 92"/>
                  <a:gd name="T82" fmla="*/ 77 w 133"/>
                  <a:gd name="T83" fmla="*/ 86 h 92"/>
                  <a:gd name="T84" fmla="*/ 88 w 133"/>
                  <a:gd name="T85" fmla="*/ 81 h 92"/>
                  <a:gd name="T86" fmla="*/ 95 w 133"/>
                  <a:gd name="T87" fmla="*/ 77 h 92"/>
                  <a:gd name="T88" fmla="*/ 99 w 133"/>
                  <a:gd name="T89" fmla="*/ 72 h 92"/>
                  <a:gd name="T90" fmla="*/ 103 w 133"/>
                  <a:gd name="T91" fmla="*/ 68 h 92"/>
                  <a:gd name="T92" fmla="*/ 104 w 133"/>
                  <a:gd name="T93" fmla="*/ 63 h 92"/>
                  <a:gd name="T94" fmla="*/ 103 w 133"/>
                  <a:gd name="T95" fmla="*/ 60 h 92"/>
                  <a:gd name="T96" fmla="*/ 102 w 133"/>
                  <a:gd name="T97" fmla="*/ 57 h 92"/>
                  <a:gd name="T98" fmla="*/ 99 w 133"/>
                  <a:gd name="T99" fmla="*/ 50 h 92"/>
                  <a:gd name="T100" fmla="*/ 105 w 133"/>
                  <a:gd name="T101" fmla="*/ 46 h 92"/>
                  <a:gd name="T102" fmla="*/ 98 w 133"/>
                  <a:gd name="T103" fmla="*/ 44 h 92"/>
                  <a:gd name="T104" fmla="*/ 101 w 133"/>
                  <a:gd name="T105" fmla="*/ 38 h 92"/>
                  <a:gd name="T106" fmla="*/ 104 w 133"/>
                  <a:gd name="T107" fmla="*/ 41 h 92"/>
                  <a:gd name="T108" fmla="*/ 114 w 133"/>
                  <a:gd name="T109" fmla="*/ 35 h 92"/>
                  <a:gd name="T110" fmla="*/ 119 w 133"/>
                  <a:gd name="T111" fmla="*/ 33 h 92"/>
                  <a:gd name="T112" fmla="*/ 124 w 133"/>
                  <a:gd name="T113" fmla="*/ 31 h 92"/>
                  <a:gd name="T114" fmla="*/ 125 w 133"/>
                  <a:gd name="T115" fmla="*/ 25 h 92"/>
                  <a:gd name="T116" fmla="*/ 131 w 133"/>
                  <a:gd name="T117" fmla="*/ 21 h 92"/>
                  <a:gd name="T118" fmla="*/ 101 w 133"/>
                  <a:gd name="T119" fmla="*/ 82 h 92"/>
                  <a:gd name="T120" fmla="*/ 75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2"/>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0"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4"/>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1"/>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9"/>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close/>
                    <a:moveTo>
                      <a:pt x="100" y="78"/>
                    </a:moveTo>
                    <a:cubicBezTo>
                      <a:pt x="100" y="81"/>
                      <a:pt x="101" y="82"/>
                      <a:pt x="101" y="82"/>
                    </a:cubicBezTo>
                    <a:cubicBezTo>
                      <a:pt x="102" y="82"/>
                      <a:pt x="105" y="76"/>
                      <a:pt x="104" y="75"/>
                    </a:cubicBezTo>
                    <a:cubicBezTo>
                      <a:pt x="104" y="75"/>
                      <a:pt x="101" y="76"/>
                      <a:pt x="100" y="78"/>
                    </a:cubicBezTo>
                    <a:close/>
                    <a:moveTo>
                      <a:pt x="77" y="87"/>
                    </a:moveTo>
                    <a:cubicBezTo>
                      <a:pt x="76" y="87"/>
                      <a:pt x="74" y="89"/>
                      <a:pt x="75" y="90"/>
                    </a:cubicBezTo>
                    <a:cubicBezTo>
                      <a:pt x="76" y="92"/>
                      <a:pt x="78" y="91"/>
                      <a:pt x="78" y="90"/>
                    </a:cubicBezTo>
                    <a:cubicBezTo>
                      <a:pt x="79" y="89"/>
                      <a:pt x="80" y="88"/>
                      <a:pt x="80" y="87"/>
                    </a:cubicBezTo>
                    <a:cubicBezTo>
                      <a:pt x="80" y="87"/>
                      <a:pt x="78" y="87"/>
                      <a:pt x="77" y="8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7" name="Freeform 146"/>
              <p:cNvSpPr>
                <a:spLocks noEditPoints="1"/>
              </p:cNvSpPr>
              <p:nvPr/>
            </p:nvSpPr>
            <p:spPr bwMode="auto">
              <a:xfrm>
                <a:off x="4139" y="2091"/>
                <a:ext cx="91" cy="125"/>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close/>
                    <a:moveTo>
                      <a:pt x="8" y="12"/>
                    </a:moveTo>
                    <a:cubicBezTo>
                      <a:pt x="8" y="13"/>
                      <a:pt x="8" y="15"/>
                      <a:pt x="10" y="15"/>
                    </a:cubicBezTo>
                    <a:cubicBezTo>
                      <a:pt x="11" y="14"/>
                      <a:pt x="8" y="12"/>
                      <a:pt x="8" y="12"/>
                    </a:cubicBezTo>
                    <a:close/>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close/>
                    <a:moveTo>
                      <a:pt x="4" y="20"/>
                    </a:moveTo>
                    <a:cubicBezTo>
                      <a:pt x="3" y="21"/>
                      <a:pt x="0" y="23"/>
                      <a:pt x="1" y="24"/>
                    </a:cubicBezTo>
                    <a:cubicBezTo>
                      <a:pt x="1" y="24"/>
                      <a:pt x="4" y="21"/>
                      <a:pt x="5" y="20"/>
                    </a:cubicBezTo>
                    <a:cubicBezTo>
                      <a:pt x="6" y="19"/>
                      <a:pt x="6" y="18"/>
                      <a:pt x="5" y="18"/>
                    </a:cubicBezTo>
                    <a:cubicBezTo>
                      <a:pt x="5" y="17"/>
                      <a:pt x="5" y="19"/>
                      <a:pt x="4" y="20"/>
                    </a:cubicBezTo>
                    <a:close/>
                    <a:moveTo>
                      <a:pt x="15" y="21"/>
                    </a:moveTo>
                    <a:cubicBezTo>
                      <a:pt x="15" y="22"/>
                      <a:pt x="17" y="21"/>
                      <a:pt x="17" y="20"/>
                    </a:cubicBezTo>
                    <a:cubicBezTo>
                      <a:pt x="16" y="20"/>
                      <a:pt x="15" y="21"/>
                      <a:pt x="15" y="21"/>
                    </a:cubicBezTo>
                    <a:close/>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8" name="Freeform 147"/>
              <p:cNvSpPr>
                <a:spLocks noEditPoints="1"/>
              </p:cNvSpPr>
              <p:nvPr/>
            </p:nvSpPr>
            <p:spPr bwMode="auto">
              <a:xfrm>
                <a:off x="4359" y="2295"/>
                <a:ext cx="108" cy="71"/>
              </a:xfrm>
              <a:custGeom>
                <a:avLst/>
                <a:gdLst>
                  <a:gd name="T0" fmla="*/ 20 w 26"/>
                  <a:gd name="T1" fmla="*/ 16 h 17"/>
                  <a:gd name="T2" fmla="*/ 19 w 26"/>
                  <a:gd name="T3" fmla="*/ 15 h 17"/>
                  <a:gd name="T4" fmla="*/ 17 w 26"/>
                  <a:gd name="T5" fmla="*/ 14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4"/>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close/>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9" name="Freeform 148"/>
              <p:cNvSpPr>
                <a:spLocks/>
              </p:cNvSpPr>
              <p:nvPr/>
            </p:nvSpPr>
            <p:spPr bwMode="auto">
              <a:xfrm>
                <a:off x="3806" y="2179"/>
                <a:ext cx="21" cy="37"/>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0" name="Freeform 149"/>
              <p:cNvSpPr>
                <a:spLocks/>
              </p:cNvSpPr>
              <p:nvPr/>
            </p:nvSpPr>
            <p:spPr bwMode="auto">
              <a:xfrm>
                <a:off x="3466" y="2374"/>
                <a:ext cx="66" cy="13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5"/>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Freeform 150"/>
              <p:cNvSpPr>
                <a:spLocks noEditPoints="1"/>
              </p:cNvSpPr>
              <p:nvPr/>
            </p:nvSpPr>
            <p:spPr bwMode="auto">
              <a:xfrm>
                <a:off x="3462" y="2087"/>
                <a:ext cx="108" cy="6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close/>
                    <a:moveTo>
                      <a:pt x="24" y="15"/>
                    </a:moveTo>
                    <a:cubicBezTo>
                      <a:pt x="25" y="16"/>
                      <a:pt x="26" y="15"/>
                      <a:pt x="26" y="15"/>
                    </a:cubicBezTo>
                    <a:cubicBezTo>
                      <a:pt x="26" y="15"/>
                      <a:pt x="23" y="15"/>
                      <a:pt x="24" y="1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2" name="Freeform 151"/>
              <p:cNvSpPr>
                <a:spLocks noEditPoints="1"/>
              </p:cNvSpPr>
              <p:nvPr/>
            </p:nvSpPr>
            <p:spPr bwMode="auto">
              <a:xfrm>
                <a:off x="4101" y="2366"/>
                <a:ext cx="378" cy="337"/>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close/>
                    <a:moveTo>
                      <a:pt x="41" y="2"/>
                    </a:moveTo>
                    <a:cubicBezTo>
                      <a:pt x="41" y="2"/>
                      <a:pt x="37" y="2"/>
                      <a:pt x="38" y="3"/>
                    </a:cubicBezTo>
                    <a:cubicBezTo>
                      <a:pt x="39" y="3"/>
                      <a:pt x="41" y="3"/>
                      <a:pt x="41" y="2"/>
                    </a:cubicBezTo>
                    <a:close/>
                    <a:moveTo>
                      <a:pt x="52" y="60"/>
                    </a:moveTo>
                    <a:cubicBezTo>
                      <a:pt x="53" y="61"/>
                      <a:pt x="54" y="61"/>
                      <a:pt x="55" y="60"/>
                    </a:cubicBezTo>
                    <a:cubicBezTo>
                      <a:pt x="55" y="59"/>
                      <a:pt x="51" y="60"/>
                      <a:pt x="52" y="60"/>
                    </a:cubicBezTo>
                    <a:close/>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3" name="Freeform 152"/>
              <p:cNvSpPr>
                <a:spLocks/>
              </p:cNvSpPr>
              <p:nvPr/>
            </p:nvSpPr>
            <p:spPr bwMode="auto">
              <a:xfrm>
                <a:off x="3557" y="1846"/>
                <a:ext cx="129" cy="83"/>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4" name="Freeform 153"/>
              <p:cNvSpPr>
                <a:spLocks/>
              </p:cNvSpPr>
              <p:nvPr/>
            </p:nvSpPr>
            <p:spPr bwMode="auto">
              <a:xfrm>
                <a:off x="3474" y="1875"/>
                <a:ext cx="183" cy="154"/>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7"/>
                      <a:pt x="40" y="36"/>
                    </a:cubicBezTo>
                    <a:cubicBezTo>
                      <a:pt x="40" y="35"/>
                      <a:pt x="41" y="34"/>
                      <a:pt x="41" y="34"/>
                    </a:cubicBezTo>
                    <a:cubicBezTo>
                      <a:pt x="42" y="34"/>
                      <a:pt x="43" y="34"/>
                      <a:pt x="43" y="33"/>
                    </a:cubicBezTo>
                    <a:cubicBezTo>
                      <a:pt x="44" y="33"/>
                      <a:pt x="43" y="32"/>
                      <a:pt x="43" y="3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5" name="Freeform 154"/>
              <p:cNvSpPr>
                <a:spLocks noEditPoints="1"/>
              </p:cNvSpPr>
              <p:nvPr/>
            </p:nvSpPr>
            <p:spPr bwMode="auto">
              <a:xfrm>
                <a:off x="3499" y="1692"/>
                <a:ext cx="374" cy="179"/>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29"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79"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close/>
                    <a:moveTo>
                      <a:pt x="34" y="27"/>
                    </a:moveTo>
                    <a:cubicBezTo>
                      <a:pt x="33" y="27"/>
                      <a:pt x="31" y="27"/>
                      <a:pt x="30" y="26"/>
                    </a:cubicBezTo>
                    <a:cubicBezTo>
                      <a:pt x="30" y="26"/>
                      <a:pt x="34" y="26"/>
                      <a:pt x="34" y="27"/>
                    </a:cubicBezTo>
                    <a:close/>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6" name="Freeform 155"/>
              <p:cNvSpPr>
                <a:spLocks noEditPoints="1"/>
              </p:cNvSpPr>
              <p:nvPr/>
            </p:nvSpPr>
            <p:spPr bwMode="auto">
              <a:xfrm>
                <a:off x="3254" y="1259"/>
                <a:ext cx="1566" cy="604"/>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close/>
                    <a:moveTo>
                      <a:pt x="100" y="4"/>
                    </a:moveTo>
                    <a:cubicBezTo>
                      <a:pt x="103" y="4"/>
                      <a:pt x="102" y="2"/>
                      <a:pt x="101" y="2"/>
                    </a:cubicBezTo>
                    <a:cubicBezTo>
                      <a:pt x="100" y="2"/>
                      <a:pt x="100" y="3"/>
                      <a:pt x="99" y="3"/>
                    </a:cubicBezTo>
                    <a:cubicBezTo>
                      <a:pt x="98" y="3"/>
                      <a:pt x="96" y="3"/>
                      <a:pt x="96" y="4"/>
                    </a:cubicBezTo>
                    <a:cubicBezTo>
                      <a:pt x="97" y="5"/>
                      <a:pt x="99" y="4"/>
                      <a:pt x="100" y="4"/>
                    </a:cubicBezTo>
                    <a:close/>
                    <a:moveTo>
                      <a:pt x="113" y="40"/>
                    </a:moveTo>
                    <a:cubicBezTo>
                      <a:pt x="114" y="41"/>
                      <a:pt x="116" y="40"/>
                      <a:pt x="116" y="40"/>
                    </a:cubicBezTo>
                    <a:cubicBezTo>
                      <a:pt x="116" y="39"/>
                      <a:pt x="115" y="39"/>
                      <a:pt x="114" y="39"/>
                    </a:cubicBezTo>
                    <a:cubicBezTo>
                      <a:pt x="112" y="39"/>
                      <a:pt x="112" y="40"/>
                      <a:pt x="113" y="40"/>
                    </a:cubicBezTo>
                    <a:close/>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close/>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close/>
                    <a:moveTo>
                      <a:pt x="132" y="41"/>
                    </a:moveTo>
                    <a:cubicBezTo>
                      <a:pt x="133" y="42"/>
                      <a:pt x="134" y="42"/>
                      <a:pt x="133" y="41"/>
                    </a:cubicBezTo>
                    <a:cubicBezTo>
                      <a:pt x="133" y="40"/>
                      <a:pt x="131" y="41"/>
                      <a:pt x="132" y="41"/>
                    </a:cubicBezTo>
                    <a:close/>
                    <a:moveTo>
                      <a:pt x="159" y="2"/>
                    </a:moveTo>
                    <a:cubicBezTo>
                      <a:pt x="160" y="1"/>
                      <a:pt x="155" y="2"/>
                      <a:pt x="156" y="3"/>
                    </a:cubicBezTo>
                    <a:cubicBezTo>
                      <a:pt x="157" y="3"/>
                      <a:pt x="159" y="3"/>
                      <a:pt x="159" y="2"/>
                    </a:cubicBezTo>
                    <a:close/>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close/>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close/>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close/>
                    <a:moveTo>
                      <a:pt x="273" y="40"/>
                    </a:moveTo>
                    <a:cubicBezTo>
                      <a:pt x="274" y="40"/>
                      <a:pt x="272" y="37"/>
                      <a:pt x="270" y="37"/>
                    </a:cubicBezTo>
                    <a:cubicBezTo>
                      <a:pt x="268" y="37"/>
                      <a:pt x="266" y="38"/>
                      <a:pt x="266" y="39"/>
                    </a:cubicBezTo>
                    <a:cubicBezTo>
                      <a:pt x="267" y="40"/>
                      <a:pt x="271" y="40"/>
                      <a:pt x="273" y="40"/>
                    </a:cubicBezTo>
                    <a:close/>
                    <a:moveTo>
                      <a:pt x="267" y="36"/>
                    </a:moveTo>
                    <a:cubicBezTo>
                      <a:pt x="267" y="35"/>
                      <a:pt x="264" y="36"/>
                      <a:pt x="265" y="36"/>
                    </a:cubicBezTo>
                    <a:cubicBezTo>
                      <a:pt x="266" y="37"/>
                      <a:pt x="267" y="37"/>
                      <a:pt x="267" y="36"/>
                    </a:cubicBezTo>
                    <a:close/>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close/>
                    <a:moveTo>
                      <a:pt x="60" y="5"/>
                    </a:moveTo>
                    <a:cubicBezTo>
                      <a:pt x="62" y="4"/>
                      <a:pt x="64" y="5"/>
                      <a:pt x="64" y="4"/>
                    </a:cubicBezTo>
                    <a:cubicBezTo>
                      <a:pt x="64" y="4"/>
                      <a:pt x="61" y="3"/>
                      <a:pt x="60" y="4"/>
                    </a:cubicBezTo>
                    <a:cubicBezTo>
                      <a:pt x="59" y="5"/>
                      <a:pt x="56" y="4"/>
                      <a:pt x="57" y="5"/>
                    </a:cubicBezTo>
                    <a:cubicBezTo>
                      <a:pt x="57" y="5"/>
                      <a:pt x="59" y="6"/>
                      <a:pt x="60" y="5"/>
                    </a:cubicBezTo>
                    <a:close/>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close/>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close/>
                    <a:moveTo>
                      <a:pt x="64" y="57"/>
                    </a:moveTo>
                    <a:cubicBezTo>
                      <a:pt x="65" y="59"/>
                      <a:pt x="67" y="56"/>
                      <a:pt x="68" y="56"/>
                    </a:cubicBezTo>
                    <a:cubicBezTo>
                      <a:pt x="69" y="56"/>
                      <a:pt x="67" y="55"/>
                      <a:pt x="66" y="55"/>
                    </a:cubicBezTo>
                    <a:cubicBezTo>
                      <a:pt x="64" y="54"/>
                      <a:pt x="62" y="56"/>
                      <a:pt x="64" y="57"/>
                    </a:cubicBezTo>
                    <a:close/>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7"/>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7"/>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2"/>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2"/>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9"/>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9"/>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close/>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close/>
                    <a:moveTo>
                      <a:pt x="203" y="34"/>
                    </a:moveTo>
                    <a:cubicBezTo>
                      <a:pt x="203" y="35"/>
                      <a:pt x="201" y="35"/>
                      <a:pt x="201" y="35"/>
                    </a:cubicBezTo>
                    <a:cubicBezTo>
                      <a:pt x="202" y="36"/>
                      <a:pt x="205" y="36"/>
                      <a:pt x="205" y="35"/>
                    </a:cubicBezTo>
                    <a:cubicBezTo>
                      <a:pt x="206" y="34"/>
                      <a:pt x="203" y="34"/>
                      <a:pt x="203" y="34"/>
                    </a:cubicBezTo>
                    <a:close/>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close/>
                    <a:moveTo>
                      <a:pt x="76" y="6"/>
                    </a:moveTo>
                    <a:cubicBezTo>
                      <a:pt x="76" y="5"/>
                      <a:pt x="72" y="7"/>
                      <a:pt x="73" y="7"/>
                    </a:cubicBezTo>
                    <a:cubicBezTo>
                      <a:pt x="74" y="7"/>
                      <a:pt x="76" y="8"/>
                      <a:pt x="76" y="6"/>
                    </a:cubicBezTo>
                    <a:close/>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close/>
                    <a:moveTo>
                      <a:pt x="95" y="4"/>
                    </a:moveTo>
                    <a:cubicBezTo>
                      <a:pt x="96" y="4"/>
                      <a:pt x="94" y="4"/>
                      <a:pt x="94" y="3"/>
                    </a:cubicBezTo>
                    <a:cubicBezTo>
                      <a:pt x="94" y="3"/>
                      <a:pt x="91" y="2"/>
                      <a:pt x="91" y="3"/>
                    </a:cubicBezTo>
                    <a:cubicBezTo>
                      <a:pt x="91" y="4"/>
                      <a:pt x="88" y="4"/>
                      <a:pt x="89" y="5"/>
                    </a:cubicBezTo>
                    <a:cubicBezTo>
                      <a:pt x="91" y="6"/>
                      <a:pt x="95" y="5"/>
                      <a:pt x="95" y="4"/>
                    </a:cubicBezTo>
                    <a:close/>
                    <a:moveTo>
                      <a:pt x="85" y="3"/>
                    </a:moveTo>
                    <a:cubicBezTo>
                      <a:pt x="85" y="2"/>
                      <a:pt x="83" y="3"/>
                      <a:pt x="81" y="2"/>
                    </a:cubicBezTo>
                    <a:cubicBezTo>
                      <a:pt x="79" y="2"/>
                      <a:pt x="78" y="2"/>
                      <a:pt x="80" y="3"/>
                    </a:cubicBezTo>
                    <a:cubicBezTo>
                      <a:pt x="80" y="3"/>
                      <a:pt x="77" y="3"/>
                      <a:pt x="77" y="4"/>
                    </a:cubicBezTo>
                    <a:cubicBezTo>
                      <a:pt x="78" y="5"/>
                      <a:pt x="85" y="5"/>
                      <a:pt x="85" y="3"/>
                    </a:cubicBezTo>
                    <a:close/>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Freeform 156"/>
              <p:cNvSpPr>
                <a:spLocks noEditPoints="1"/>
              </p:cNvSpPr>
              <p:nvPr/>
            </p:nvSpPr>
            <p:spPr bwMode="auto">
              <a:xfrm>
                <a:off x="3254" y="1259"/>
                <a:ext cx="1566" cy="604"/>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close/>
                    <a:moveTo>
                      <a:pt x="100" y="4"/>
                    </a:moveTo>
                    <a:cubicBezTo>
                      <a:pt x="103" y="4"/>
                      <a:pt x="102" y="2"/>
                      <a:pt x="101" y="2"/>
                    </a:cubicBezTo>
                    <a:cubicBezTo>
                      <a:pt x="100" y="2"/>
                      <a:pt x="100" y="3"/>
                      <a:pt x="99" y="3"/>
                    </a:cubicBezTo>
                    <a:cubicBezTo>
                      <a:pt x="98" y="3"/>
                      <a:pt x="96" y="3"/>
                      <a:pt x="96" y="4"/>
                    </a:cubicBezTo>
                    <a:cubicBezTo>
                      <a:pt x="97" y="5"/>
                      <a:pt x="99" y="4"/>
                      <a:pt x="100" y="4"/>
                    </a:cubicBezTo>
                    <a:close/>
                    <a:moveTo>
                      <a:pt x="113" y="40"/>
                    </a:moveTo>
                    <a:cubicBezTo>
                      <a:pt x="114" y="41"/>
                      <a:pt x="116" y="40"/>
                      <a:pt x="116" y="40"/>
                    </a:cubicBezTo>
                    <a:cubicBezTo>
                      <a:pt x="116" y="39"/>
                      <a:pt x="115" y="39"/>
                      <a:pt x="114" y="39"/>
                    </a:cubicBezTo>
                    <a:cubicBezTo>
                      <a:pt x="112" y="39"/>
                      <a:pt x="112" y="40"/>
                      <a:pt x="113" y="40"/>
                    </a:cubicBezTo>
                    <a:close/>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close/>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close/>
                    <a:moveTo>
                      <a:pt x="132" y="41"/>
                    </a:moveTo>
                    <a:cubicBezTo>
                      <a:pt x="133" y="42"/>
                      <a:pt x="134" y="42"/>
                      <a:pt x="133" y="41"/>
                    </a:cubicBezTo>
                    <a:cubicBezTo>
                      <a:pt x="133" y="40"/>
                      <a:pt x="131" y="41"/>
                      <a:pt x="132" y="41"/>
                    </a:cubicBezTo>
                    <a:close/>
                    <a:moveTo>
                      <a:pt x="159" y="2"/>
                    </a:moveTo>
                    <a:cubicBezTo>
                      <a:pt x="160" y="1"/>
                      <a:pt x="155" y="2"/>
                      <a:pt x="156" y="3"/>
                    </a:cubicBezTo>
                    <a:cubicBezTo>
                      <a:pt x="157" y="3"/>
                      <a:pt x="159" y="3"/>
                      <a:pt x="159" y="2"/>
                    </a:cubicBezTo>
                    <a:close/>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close/>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close/>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close/>
                    <a:moveTo>
                      <a:pt x="273" y="40"/>
                    </a:moveTo>
                    <a:cubicBezTo>
                      <a:pt x="274" y="40"/>
                      <a:pt x="272" y="37"/>
                      <a:pt x="270" y="37"/>
                    </a:cubicBezTo>
                    <a:cubicBezTo>
                      <a:pt x="268" y="37"/>
                      <a:pt x="266" y="38"/>
                      <a:pt x="266" y="39"/>
                    </a:cubicBezTo>
                    <a:cubicBezTo>
                      <a:pt x="267" y="40"/>
                      <a:pt x="271" y="40"/>
                      <a:pt x="273" y="40"/>
                    </a:cubicBezTo>
                    <a:close/>
                    <a:moveTo>
                      <a:pt x="267" y="36"/>
                    </a:moveTo>
                    <a:cubicBezTo>
                      <a:pt x="267" y="35"/>
                      <a:pt x="264" y="36"/>
                      <a:pt x="265" y="36"/>
                    </a:cubicBezTo>
                    <a:cubicBezTo>
                      <a:pt x="266" y="37"/>
                      <a:pt x="267" y="37"/>
                      <a:pt x="267" y="36"/>
                    </a:cubicBezTo>
                    <a:close/>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close/>
                    <a:moveTo>
                      <a:pt x="60" y="5"/>
                    </a:moveTo>
                    <a:cubicBezTo>
                      <a:pt x="62" y="4"/>
                      <a:pt x="64" y="5"/>
                      <a:pt x="64" y="4"/>
                    </a:cubicBezTo>
                    <a:cubicBezTo>
                      <a:pt x="64" y="4"/>
                      <a:pt x="61" y="3"/>
                      <a:pt x="60" y="4"/>
                    </a:cubicBezTo>
                    <a:cubicBezTo>
                      <a:pt x="59" y="5"/>
                      <a:pt x="56" y="4"/>
                      <a:pt x="57" y="5"/>
                    </a:cubicBezTo>
                    <a:cubicBezTo>
                      <a:pt x="57" y="5"/>
                      <a:pt x="59" y="6"/>
                      <a:pt x="60" y="5"/>
                    </a:cubicBezTo>
                    <a:close/>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close/>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close/>
                    <a:moveTo>
                      <a:pt x="64" y="57"/>
                    </a:moveTo>
                    <a:cubicBezTo>
                      <a:pt x="65" y="59"/>
                      <a:pt x="67" y="56"/>
                      <a:pt x="68" y="56"/>
                    </a:cubicBezTo>
                    <a:cubicBezTo>
                      <a:pt x="69" y="56"/>
                      <a:pt x="67" y="55"/>
                      <a:pt x="66" y="55"/>
                    </a:cubicBezTo>
                    <a:cubicBezTo>
                      <a:pt x="64" y="54"/>
                      <a:pt x="62" y="56"/>
                      <a:pt x="64" y="57"/>
                    </a:cubicBezTo>
                    <a:close/>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7"/>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7"/>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2"/>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2"/>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9"/>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9"/>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close/>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close/>
                    <a:moveTo>
                      <a:pt x="203" y="34"/>
                    </a:moveTo>
                    <a:cubicBezTo>
                      <a:pt x="203" y="35"/>
                      <a:pt x="201" y="35"/>
                      <a:pt x="201" y="35"/>
                    </a:cubicBezTo>
                    <a:cubicBezTo>
                      <a:pt x="202" y="36"/>
                      <a:pt x="205" y="36"/>
                      <a:pt x="205" y="35"/>
                    </a:cubicBezTo>
                    <a:cubicBezTo>
                      <a:pt x="206" y="34"/>
                      <a:pt x="203" y="34"/>
                      <a:pt x="203" y="34"/>
                    </a:cubicBezTo>
                    <a:close/>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close/>
                    <a:moveTo>
                      <a:pt x="76" y="6"/>
                    </a:moveTo>
                    <a:cubicBezTo>
                      <a:pt x="76" y="5"/>
                      <a:pt x="72" y="7"/>
                      <a:pt x="73" y="7"/>
                    </a:cubicBezTo>
                    <a:cubicBezTo>
                      <a:pt x="74" y="7"/>
                      <a:pt x="76" y="8"/>
                      <a:pt x="76" y="6"/>
                    </a:cubicBezTo>
                    <a:close/>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close/>
                    <a:moveTo>
                      <a:pt x="95" y="4"/>
                    </a:moveTo>
                    <a:cubicBezTo>
                      <a:pt x="96" y="4"/>
                      <a:pt x="94" y="4"/>
                      <a:pt x="94" y="3"/>
                    </a:cubicBezTo>
                    <a:cubicBezTo>
                      <a:pt x="94" y="3"/>
                      <a:pt x="91" y="2"/>
                      <a:pt x="91" y="3"/>
                    </a:cubicBezTo>
                    <a:cubicBezTo>
                      <a:pt x="91" y="4"/>
                      <a:pt x="88" y="4"/>
                      <a:pt x="89" y="5"/>
                    </a:cubicBezTo>
                    <a:cubicBezTo>
                      <a:pt x="91" y="6"/>
                      <a:pt x="95" y="5"/>
                      <a:pt x="95" y="4"/>
                    </a:cubicBezTo>
                    <a:close/>
                    <a:moveTo>
                      <a:pt x="85" y="3"/>
                    </a:moveTo>
                    <a:cubicBezTo>
                      <a:pt x="85" y="2"/>
                      <a:pt x="83" y="3"/>
                      <a:pt x="81" y="2"/>
                    </a:cubicBezTo>
                    <a:cubicBezTo>
                      <a:pt x="79" y="2"/>
                      <a:pt x="78" y="2"/>
                      <a:pt x="80" y="3"/>
                    </a:cubicBezTo>
                    <a:cubicBezTo>
                      <a:pt x="80" y="3"/>
                      <a:pt x="77" y="3"/>
                      <a:pt x="77" y="4"/>
                    </a:cubicBezTo>
                    <a:cubicBezTo>
                      <a:pt x="78" y="5"/>
                      <a:pt x="85" y="5"/>
                      <a:pt x="85" y="3"/>
                    </a:cubicBezTo>
                    <a:close/>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close/>
                  </a:path>
                </a:pathLst>
              </a:custGeom>
              <a:solidFill>
                <a:srgbClr val="EE5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8" name="Freeform 157"/>
              <p:cNvSpPr>
                <a:spLocks/>
              </p:cNvSpPr>
              <p:nvPr/>
            </p:nvSpPr>
            <p:spPr bwMode="auto">
              <a:xfrm>
                <a:off x="3188" y="2212"/>
                <a:ext cx="166" cy="179"/>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2"/>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9" name="Freeform 158"/>
              <p:cNvSpPr>
                <a:spLocks/>
              </p:cNvSpPr>
              <p:nvPr/>
            </p:nvSpPr>
            <p:spPr bwMode="auto">
              <a:xfrm>
                <a:off x="3337" y="2287"/>
                <a:ext cx="13" cy="21"/>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0" name="Freeform 159"/>
              <p:cNvSpPr>
                <a:spLocks/>
              </p:cNvSpPr>
              <p:nvPr/>
            </p:nvSpPr>
            <p:spPr bwMode="auto">
              <a:xfrm>
                <a:off x="3345" y="2362"/>
                <a:ext cx="100" cy="158"/>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1" name="Freeform 160"/>
              <p:cNvSpPr>
                <a:spLocks/>
              </p:cNvSpPr>
              <p:nvPr/>
            </p:nvSpPr>
            <p:spPr bwMode="auto">
              <a:xfrm>
                <a:off x="3341" y="2274"/>
                <a:ext cx="100" cy="100"/>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2" name="Freeform 161"/>
              <p:cNvSpPr>
                <a:spLocks/>
              </p:cNvSpPr>
              <p:nvPr/>
            </p:nvSpPr>
            <p:spPr bwMode="auto">
              <a:xfrm>
                <a:off x="3370" y="2354"/>
                <a:ext cx="29" cy="74"/>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3" name="Freeform 162"/>
              <p:cNvSpPr>
                <a:spLocks/>
              </p:cNvSpPr>
              <p:nvPr/>
            </p:nvSpPr>
            <p:spPr bwMode="auto">
              <a:xfrm>
                <a:off x="3694" y="1863"/>
                <a:ext cx="71" cy="50"/>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1"/>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4" name="Freeform 163"/>
              <p:cNvSpPr>
                <a:spLocks/>
              </p:cNvSpPr>
              <p:nvPr/>
            </p:nvSpPr>
            <p:spPr bwMode="auto">
              <a:xfrm>
                <a:off x="2349" y="2025"/>
                <a:ext cx="8" cy="16"/>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5" name="Freeform 164"/>
              <p:cNvSpPr>
                <a:spLocks/>
              </p:cNvSpPr>
              <p:nvPr/>
            </p:nvSpPr>
            <p:spPr bwMode="auto">
              <a:xfrm>
                <a:off x="2502" y="2166"/>
                <a:ext cx="9" cy="9"/>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6" name="Freeform 165"/>
              <p:cNvSpPr>
                <a:spLocks/>
              </p:cNvSpPr>
              <p:nvPr/>
            </p:nvSpPr>
            <p:spPr bwMode="auto">
              <a:xfrm>
                <a:off x="3470" y="1858"/>
                <a:ext cx="29" cy="30"/>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7" name="Freeform 166"/>
              <p:cNvSpPr>
                <a:spLocks noEditPoints="1"/>
              </p:cNvSpPr>
              <p:nvPr/>
            </p:nvSpPr>
            <p:spPr bwMode="auto">
              <a:xfrm>
                <a:off x="3482" y="1854"/>
                <a:ext cx="46" cy="3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close/>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8" name="Freeform 167"/>
              <p:cNvSpPr>
                <a:spLocks/>
              </p:cNvSpPr>
              <p:nvPr/>
            </p:nvSpPr>
            <p:spPr bwMode="auto">
              <a:xfrm>
                <a:off x="3628" y="1892"/>
                <a:ext cx="133" cy="95"/>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9" name="Freeform 168"/>
              <p:cNvSpPr>
                <a:spLocks/>
              </p:cNvSpPr>
              <p:nvPr/>
            </p:nvSpPr>
            <p:spPr bwMode="auto">
              <a:xfrm>
                <a:off x="3632" y="1908"/>
                <a:ext cx="154" cy="13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0" name="Freeform 169"/>
              <p:cNvSpPr>
                <a:spLocks noEditPoints="1"/>
              </p:cNvSpPr>
              <p:nvPr/>
            </p:nvSpPr>
            <p:spPr bwMode="auto">
              <a:xfrm>
                <a:off x="3939" y="2212"/>
                <a:ext cx="420" cy="154"/>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close/>
                    <a:moveTo>
                      <a:pt x="28" y="20"/>
                    </a:moveTo>
                    <a:cubicBezTo>
                      <a:pt x="28" y="19"/>
                      <a:pt x="27" y="20"/>
                      <a:pt x="27" y="20"/>
                    </a:cubicBezTo>
                    <a:cubicBezTo>
                      <a:pt x="28" y="21"/>
                      <a:pt x="28" y="20"/>
                      <a:pt x="28" y="20"/>
                    </a:cubicBezTo>
                    <a:close/>
                    <a:moveTo>
                      <a:pt x="4" y="10"/>
                    </a:moveTo>
                    <a:cubicBezTo>
                      <a:pt x="4" y="11"/>
                      <a:pt x="4" y="13"/>
                      <a:pt x="5" y="12"/>
                    </a:cubicBezTo>
                    <a:cubicBezTo>
                      <a:pt x="6" y="11"/>
                      <a:pt x="4" y="10"/>
                      <a:pt x="4" y="10"/>
                    </a:cubicBezTo>
                    <a:close/>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close/>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0"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close/>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close/>
                    <a:moveTo>
                      <a:pt x="68" y="21"/>
                    </a:moveTo>
                    <a:cubicBezTo>
                      <a:pt x="68" y="22"/>
                      <a:pt x="70" y="23"/>
                      <a:pt x="71" y="22"/>
                    </a:cubicBezTo>
                    <a:cubicBezTo>
                      <a:pt x="71" y="21"/>
                      <a:pt x="68" y="20"/>
                      <a:pt x="68" y="21"/>
                    </a:cubicBezTo>
                    <a:close/>
                    <a:moveTo>
                      <a:pt x="63" y="32"/>
                    </a:moveTo>
                    <a:cubicBezTo>
                      <a:pt x="61" y="32"/>
                      <a:pt x="60" y="33"/>
                      <a:pt x="58" y="32"/>
                    </a:cubicBezTo>
                    <a:cubicBezTo>
                      <a:pt x="56" y="32"/>
                      <a:pt x="54" y="32"/>
                      <a:pt x="54" y="33"/>
                    </a:cubicBezTo>
                    <a:cubicBezTo>
                      <a:pt x="54" y="33"/>
                      <a:pt x="56" y="34"/>
                      <a:pt x="58" y="34"/>
                    </a:cubicBezTo>
                    <a:cubicBezTo>
                      <a:pt x="59" y="34"/>
                      <a:pt x="61" y="33"/>
                      <a:pt x="62" y="33"/>
                    </a:cubicBezTo>
                    <a:cubicBezTo>
                      <a:pt x="63" y="33"/>
                      <a:pt x="65" y="32"/>
                      <a:pt x="63" y="32"/>
                    </a:cubicBezTo>
                    <a:close/>
                    <a:moveTo>
                      <a:pt x="77" y="20"/>
                    </a:moveTo>
                    <a:cubicBezTo>
                      <a:pt x="75" y="19"/>
                      <a:pt x="72" y="20"/>
                      <a:pt x="72" y="21"/>
                    </a:cubicBezTo>
                    <a:cubicBezTo>
                      <a:pt x="73" y="22"/>
                      <a:pt x="74" y="21"/>
                      <a:pt x="75" y="21"/>
                    </a:cubicBezTo>
                    <a:cubicBezTo>
                      <a:pt x="77" y="21"/>
                      <a:pt x="78" y="22"/>
                      <a:pt x="78" y="22"/>
                    </a:cubicBezTo>
                    <a:cubicBezTo>
                      <a:pt x="79" y="22"/>
                      <a:pt x="78" y="20"/>
                      <a:pt x="77" y="20"/>
                    </a:cubicBezTo>
                    <a:close/>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close/>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close/>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close/>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close/>
                    <a:moveTo>
                      <a:pt x="52" y="35"/>
                    </a:moveTo>
                    <a:cubicBezTo>
                      <a:pt x="53" y="36"/>
                      <a:pt x="54" y="36"/>
                      <a:pt x="54" y="36"/>
                    </a:cubicBezTo>
                    <a:cubicBezTo>
                      <a:pt x="55" y="36"/>
                      <a:pt x="56" y="37"/>
                      <a:pt x="56" y="36"/>
                    </a:cubicBezTo>
                    <a:cubicBezTo>
                      <a:pt x="56" y="35"/>
                      <a:pt x="52" y="34"/>
                      <a:pt x="52" y="35"/>
                    </a:cubicBezTo>
                    <a:close/>
                    <a:moveTo>
                      <a:pt x="49" y="32"/>
                    </a:moveTo>
                    <a:cubicBezTo>
                      <a:pt x="49" y="32"/>
                      <a:pt x="48" y="33"/>
                      <a:pt x="47" y="32"/>
                    </a:cubicBezTo>
                    <a:cubicBezTo>
                      <a:pt x="46" y="32"/>
                      <a:pt x="45" y="33"/>
                      <a:pt x="46" y="33"/>
                    </a:cubicBezTo>
                    <a:cubicBezTo>
                      <a:pt x="46" y="34"/>
                      <a:pt x="47" y="35"/>
                      <a:pt x="49" y="34"/>
                    </a:cubicBezTo>
                    <a:cubicBezTo>
                      <a:pt x="51" y="33"/>
                      <a:pt x="52" y="34"/>
                      <a:pt x="52" y="33"/>
                    </a:cubicBezTo>
                    <a:cubicBezTo>
                      <a:pt x="53" y="32"/>
                      <a:pt x="49" y="31"/>
                      <a:pt x="49" y="3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1" name="Freeform 170"/>
              <p:cNvSpPr>
                <a:spLocks noEditPoints="1"/>
              </p:cNvSpPr>
              <p:nvPr/>
            </p:nvSpPr>
            <p:spPr bwMode="auto">
              <a:xfrm>
                <a:off x="4205" y="2345"/>
                <a:ext cx="29" cy="13"/>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close/>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2" name="Freeform 171"/>
              <p:cNvSpPr>
                <a:spLocks noEditPoints="1"/>
              </p:cNvSpPr>
              <p:nvPr/>
            </p:nvSpPr>
            <p:spPr bwMode="auto">
              <a:xfrm>
                <a:off x="3138" y="1796"/>
                <a:ext cx="104" cy="112"/>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close/>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close/>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3" name="Freeform 172"/>
              <p:cNvSpPr>
                <a:spLocks/>
              </p:cNvSpPr>
              <p:nvPr/>
            </p:nvSpPr>
            <p:spPr bwMode="auto">
              <a:xfrm>
                <a:off x="3242" y="1838"/>
                <a:ext cx="12" cy="12"/>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4" name="Freeform 173"/>
              <p:cNvSpPr>
                <a:spLocks/>
              </p:cNvSpPr>
              <p:nvPr/>
            </p:nvSpPr>
            <p:spPr bwMode="auto">
              <a:xfrm>
                <a:off x="3246" y="1804"/>
                <a:ext cx="37" cy="46"/>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5" name="Freeform 174"/>
              <p:cNvSpPr>
                <a:spLocks/>
              </p:cNvSpPr>
              <p:nvPr/>
            </p:nvSpPr>
            <p:spPr bwMode="auto">
              <a:xfrm>
                <a:off x="3183" y="2424"/>
                <a:ext cx="117" cy="117"/>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26"/>
                      <a:pt x="17" y="13"/>
                      <a:pt x="17" y="12"/>
                    </a:cubicBezTo>
                    <a:cubicBezTo>
                      <a:pt x="17" y="11"/>
                      <a:pt x="19" y="12"/>
                      <a:pt x="19" y="11"/>
                    </a:cubicBezTo>
                    <a:cubicBezTo>
                      <a:pt x="19" y="10"/>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14" y="1"/>
                      <a:pt x="7"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6" name="Freeform 175"/>
              <p:cNvSpPr>
                <a:spLocks/>
              </p:cNvSpPr>
              <p:nvPr/>
            </p:nvSpPr>
            <p:spPr bwMode="auto">
              <a:xfrm>
                <a:off x="3300" y="2412"/>
                <a:ext cx="74" cy="66"/>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7" name="Freeform 176"/>
              <p:cNvSpPr>
                <a:spLocks/>
              </p:cNvSpPr>
              <p:nvPr/>
            </p:nvSpPr>
            <p:spPr bwMode="auto">
              <a:xfrm>
                <a:off x="3254" y="2433"/>
                <a:ext cx="83" cy="91"/>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2"/>
                      <a:pt x="2" y="8"/>
                      <a:pt x="2" y="9"/>
                    </a:cubicBezTo>
                    <a:cubicBezTo>
                      <a:pt x="2" y="10"/>
                      <a:pt x="0" y="9"/>
                      <a:pt x="0" y="10"/>
                    </a:cubicBezTo>
                    <a:cubicBezTo>
                      <a:pt x="0" y="10"/>
                      <a:pt x="0" y="13"/>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8" name="Freeform 177"/>
              <p:cNvSpPr>
                <a:spLocks/>
              </p:cNvSpPr>
              <p:nvPr/>
            </p:nvSpPr>
            <p:spPr bwMode="auto">
              <a:xfrm>
                <a:off x="3350" y="2512"/>
                <a:ext cx="12" cy="12"/>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9" name="Freeform 178"/>
              <p:cNvSpPr>
                <a:spLocks/>
              </p:cNvSpPr>
              <p:nvPr/>
            </p:nvSpPr>
            <p:spPr bwMode="auto">
              <a:xfrm>
                <a:off x="3316" y="2537"/>
                <a:ext cx="21" cy="20"/>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0" name="Freeform 179"/>
              <p:cNvSpPr>
                <a:spLocks noEditPoints="1"/>
              </p:cNvSpPr>
              <p:nvPr/>
            </p:nvSpPr>
            <p:spPr bwMode="auto">
              <a:xfrm>
                <a:off x="3221" y="2474"/>
                <a:ext cx="149" cy="129"/>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0"/>
                      <a:pt x="8" y="14"/>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close/>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1" name="Freeform 180"/>
              <p:cNvSpPr>
                <a:spLocks/>
              </p:cNvSpPr>
              <p:nvPr/>
            </p:nvSpPr>
            <p:spPr bwMode="auto">
              <a:xfrm>
                <a:off x="3183" y="2320"/>
                <a:ext cx="108" cy="117"/>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7"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2" name="Freeform 181"/>
              <p:cNvSpPr>
                <a:spLocks/>
              </p:cNvSpPr>
              <p:nvPr/>
            </p:nvSpPr>
            <p:spPr bwMode="auto">
              <a:xfrm>
                <a:off x="3271" y="2341"/>
                <a:ext cx="108" cy="96"/>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3" name="Freeform 182"/>
              <p:cNvSpPr>
                <a:spLocks/>
              </p:cNvSpPr>
              <p:nvPr/>
            </p:nvSpPr>
            <p:spPr bwMode="auto">
              <a:xfrm>
                <a:off x="3333" y="2274"/>
                <a:ext cx="21" cy="17"/>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4" y="3"/>
                      <a:pt x="5" y="3"/>
                    </a:cubicBezTo>
                    <a:cubicBezTo>
                      <a:pt x="5" y="2"/>
                      <a:pt x="4" y="1"/>
                      <a:pt x="4" y="1"/>
                    </a:cubicBezTo>
                    <a:lnTo>
                      <a:pt x="4" y="0"/>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4" name="Freeform 183"/>
              <p:cNvSpPr>
                <a:spLocks/>
              </p:cNvSpPr>
              <p:nvPr/>
            </p:nvSpPr>
            <p:spPr bwMode="auto">
              <a:xfrm>
                <a:off x="3445" y="2154"/>
                <a:ext cx="96" cy="125"/>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5" name="Freeform 184"/>
              <p:cNvSpPr>
                <a:spLocks/>
              </p:cNvSpPr>
              <p:nvPr/>
            </p:nvSpPr>
            <p:spPr bwMode="auto">
              <a:xfrm>
                <a:off x="2955" y="1917"/>
                <a:ext cx="112" cy="91"/>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3" y="21"/>
                      <a:pt x="7" y="21"/>
                      <a:pt x="8" y="21"/>
                    </a:cubicBezTo>
                    <a:cubicBezTo>
                      <a:pt x="10" y="21"/>
                      <a:pt x="9" y="21"/>
                      <a:pt x="10" y="2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6" name="Freeform 185"/>
              <p:cNvSpPr>
                <a:spLocks/>
              </p:cNvSpPr>
              <p:nvPr/>
            </p:nvSpPr>
            <p:spPr bwMode="auto">
              <a:xfrm>
                <a:off x="3142" y="1904"/>
                <a:ext cx="41" cy="75"/>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7" name="Freeform 186"/>
              <p:cNvSpPr>
                <a:spLocks/>
              </p:cNvSpPr>
              <p:nvPr/>
            </p:nvSpPr>
            <p:spPr bwMode="auto">
              <a:xfrm>
                <a:off x="2997" y="1904"/>
                <a:ext cx="191" cy="183"/>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187"/>
              <p:cNvSpPr>
                <a:spLocks/>
              </p:cNvSpPr>
              <p:nvPr/>
            </p:nvSpPr>
            <p:spPr bwMode="auto">
              <a:xfrm>
                <a:off x="3163" y="1950"/>
                <a:ext cx="141" cy="133"/>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31"/>
                      <a:pt x="33" y="10"/>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9" name="Freeform 188"/>
              <p:cNvSpPr>
                <a:spLocks/>
              </p:cNvSpPr>
              <p:nvPr/>
            </p:nvSpPr>
            <p:spPr bwMode="auto">
              <a:xfrm>
                <a:off x="2922" y="2137"/>
                <a:ext cx="25" cy="9"/>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0" name="Freeform 189"/>
              <p:cNvSpPr>
                <a:spLocks/>
              </p:cNvSpPr>
              <p:nvPr/>
            </p:nvSpPr>
            <p:spPr bwMode="auto">
              <a:xfrm>
                <a:off x="2918" y="2112"/>
                <a:ext cx="54" cy="42"/>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1" name="Freeform 190"/>
              <p:cNvSpPr>
                <a:spLocks/>
              </p:cNvSpPr>
              <p:nvPr/>
            </p:nvSpPr>
            <p:spPr bwMode="auto">
              <a:xfrm>
                <a:off x="2922" y="2150"/>
                <a:ext cx="29" cy="12"/>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2" name="Freeform 191"/>
              <p:cNvSpPr>
                <a:spLocks/>
              </p:cNvSpPr>
              <p:nvPr/>
            </p:nvSpPr>
            <p:spPr bwMode="auto">
              <a:xfrm>
                <a:off x="3208" y="2162"/>
                <a:ext cx="112" cy="79"/>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3" name="Freeform 192"/>
              <p:cNvSpPr>
                <a:spLocks/>
              </p:cNvSpPr>
              <p:nvPr/>
            </p:nvSpPr>
            <p:spPr bwMode="auto">
              <a:xfrm>
                <a:off x="3100" y="2137"/>
                <a:ext cx="108" cy="88"/>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5"/>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4" name="Freeform 193"/>
              <p:cNvSpPr>
                <a:spLocks/>
              </p:cNvSpPr>
              <p:nvPr/>
            </p:nvSpPr>
            <p:spPr bwMode="auto">
              <a:xfrm>
                <a:off x="3084" y="2150"/>
                <a:ext cx="25" cy="58"/>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5" name="Freeform 194"/>
              <p:cNvSpPr>
                <a:spLocks/>
              </p:cNvSpPr>
              <p:nvPr/>
            </p:nvSpPr>
            <p:spPr bwMode="auto">
              <a:xfrm>
                <a:off x="3075" y="2162"/>
                <a:ext cx="17" cy="50"/>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6" name="Freeform 195"/>
              <p:cNvSpPr>
                <a:spLocks/>
              </p:cNvSpPr>
              <p:nvPr/>
            </p:nvSpPr>
            <p:spPr bwMode="auto">
              <a:xfrm>
                <a:off x="3154" y="2146"/>
                <a:ext cx="67" cy="104"/>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7" name="Freeform 196"/>
              <p:cNvSpPr>
                <a:spLocks/>
              </p:cNvSpPr>
              <p:nvPr/>
            </p:nvSpPr>
            <p:spPr bwMode="auto">
              <a:xfrm>
                <a:off x="2997" y="2166"/>
                <a:ext cx="58" cy="59"/>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8" name="Freeform 197"/>
              <p:cNvSpPr>
                <a:spLocks/>
              </p:cNvSpPr>
              <p:nvPr/>
            </p:nvSpPr>
            <p:spPr bwMode="auto">
              <a:xfrm>
                <a:off x="3046" y="2162"/>
                <a:ext cx="38" cy="63"/>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9" name="Freeform 198"/>
              <p:cNvSpPr>
                <a:spLocks/>
              </p:cNvSpPr>
              <p:nvPr/>
            </p:nvSpPr>
            <p:spPr bwMode="auto">
              <a:xfrm>
                <a:off x="2934" y="2150"/>
                <a:ext cx="71" cy="50"/>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0" name="Freeform 199"/>
              <p:cNvSpPr>
                <a:spLocks/>
              </p:cNvSpPr>
              <p:nvPr/>
            </p:nvSpPr>
            <p:spPr bwMode="auto">
              <a:xfrm>
                <a:off x="2967" y="2187"/>
                <a:ext cx="42" cy="3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1" name="Freeform 200"/>
              <p:cNvSpPr>
                <a:spLocks/>
              </p:cNvSpPr>
              <p:nvPr/>
            </p:nvSpPr>
            <p:spPr bwMode="auto">
              <a:xfrm>
                <a:off x="2955" y="2175"/>
                <a:ext cx="25" cy="29"/>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2" name="Freeform 201"/>
              <p:cNvSpPr>
                <a:spLocks/>
              </p:cNvSpPr>
              <p:nvPr/>
            </p:nvSpPr>
            <p:spPr bwMode="auto">
              <a:xfrm>
                <a:off x="2918" y="2004"/>
                <a:ext cx="79" cy="6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9"/>
                      <a:pt x="11" y="4"/>
                      <a:pt x="11" y="4"/>
                    </a:cubicBezTo>
                    <a:cubicBezTo>
                      <a:pt x="11" y="4"/>
                      <a:pt x="18" y="4"/>
                      <a:pt x="19" y="4"/>
                    </a:cubicBezTo>
                    <a:cubicBezTo>
                      <a:pt x="19" y="4"/>
                      <a:pt x="19" y="2"/>
                      <a:pt x="19" y="1"/>
                    </a:cubicBezTo>
                    <a:cubicBezTo>
                      <a:pt x="18" y="0"/>
                      <a:pt x="19" y="0"/>
                      <a:pt x="17" y="0"/>
                    </a:cubicBezTo>
                    <a:cubicBezTo>
                      <a:pt x="16" y="0"/>
                      <a:pt x="12"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cubicBezTo>
                      <a:pt x="9" y="15"/>
                      <a:pt x="9" y="12"/>
                      <a:pt x="9" y="1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3" name="Freeform 202"/>
              <p:cNvSpPr>
                <a:spLocks/>
              </p:cNvSpPr>
              <p:nvPr/>
            </p:nvSpPr>
            <p:spPr bwMode="auto">
              <a:xfrm>
                <a:off x="2918" y="2008"/>
                <a:ext cx="112" cy="121"/>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3"/>
                      <a:pt x="11" y="8"/>
                      <a:pt x="11" y="9"/>
                    </a:cubicBezTo>
                    <a:cubicBezTo>
                      <a:pt x="11" y="9"/>
                      <a:pt x="9" y="10"/>
                      <a:pt x="9" y="10"/>
                    </a:cubicBezTo>
                    <a:cubicBezTo>
                      <a:pt x="9" y="11"/>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4" name="Freeform 203"/>
              <p:cNvSpPr>
                <a:spLocks/>
              </p:cNvSpPr>
              <p:nvPr/>
            </p:nvSpPr>
            <p:spPr bwMode="auto">
              <a:xfrm>
                <a:off x="2963" y="2029"/>
                <a:ext cx="154" cy="146"/>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5" name="Freeform 204"/>
              <p:cNvSpPr>
                <a:spLocks/>
              </p:cNvSpPr>
              <p:nvPr/>
            </p:nvSpPr>
            <p:spPr bwMode="auto">
              <a:xfrm>
                <a:off x="3026" y="2125"/>
                <a:ext cx="74" cy="54"/>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9" name="Freeform 206"/>
            <p:cNvSpPr>
              <a:spLocks/>
            </p:cNvSpPr>
            <p:nvPr/>
          </p:nvSpPr>
          <p:spPr bwMode="auto">
            <a:xfrm>
              <a:off x="3075" y="2046"/>
              <a:ext cx="146" cy="112"/>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7"/>
                    <a:pt x="34" y="6"/>
                  </a:cubicBezTo>
                  <a:cubicBezTo>
                    <a:pt x="34" y="5"/>
                    <a:pt x="33" y="4"/>
                    <a:pt x="3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207"/>
            <p:cNvSpPr>
              <a:spLocks/>
            </p:cNvSpPr>
            <p:nvPr/>
          </p:nvSpPr>
          <p:spPr bwMode="auto">
            <a:xfrm>
              <a:off x="3200" y="2046"/>
              <a:ext cx="91" cy="154"/>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7"/>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08"/>
            <p:cNvSpPr>
              <a:spLocks/>
            </p:cNvSpPr>
            <p:nvPr/>
          </p:nvSpPr>
          <p:spPr bwMode="auto">
            <a:xfrm>
              <a:off x="3296" y="1958"/>
              <a:ext cx="103" cy="10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8"/>
                    <a:pt x="1" y="18"/>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209"/>
            <p:cNvSpPr>
              <a:spLocks/>
            </p:cNvSpPr>
            <p:nvPr/>
          </p:nvSpPr>
          <p:spPr bwMode="auto">
            <a:xfrm>
              <a:off x="3154" y="2245"/>
              <a:ext cx="54" cy="59"/>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210"/>
            <p:cNvSpPr>
              <a:spLocks/>
            </p:cNvSpPr>
            <p:nvPr/>
          </p:nvSpPr>
          <p:spPr bwMode="auto">
            <a:xfrm>
              <a:off x="3163" y="2245"/>
              <a:ext cx="20" cy="13"/>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211"/>
            <p:cNvSpPr>
              <a:spLocks/>
            </p:cNvSpPr>
            <p:nvPr/>
          </p:nvSpPr>
          <p:spPr bwMode="auto">
            <a:xfrm>
              <a:off x="3179" y="2233"/>
              <a:ext cx="63" cy="79"/>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212"/>
            <p:cNvSpPr>
              <a:spLocks/>
            </p:cNvSpPr>
            <p:nvPr/>
          </p:nvSpPr>
          <p:spPr bwMode="auto">
            <a:xfrm>
              <a:off x="3271" y="2046"/>
              <a:ext cx="153" cy="187"/>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6"/>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2"/>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213"/>
            <p:cNvSpPr>
              <a:spLocks/>
            </p:cNvSpPr>
            <p:nvPr/>
          </p:nvSpPr>
          <p:spPr bwMode="auto">
            <a:xfrm>
              <a:off x="3453" y="2150"/>
              <a:ext cx="17" cy="16"/>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214"/>
            <p:cNvSpPr>
              <a:spLocks/>
            </p:cNvSpPr>
            <p:nvPr/>
          </p:nvSpPr>
          <p:spPr bwMode="auto">
            <a:xfrm>
              <a:off x="3404" y="2096"/>
              <a:ext cx="62" cy="54"/>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3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3"/>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215"/>
            <p:cNvSpPr>
              <a:spLocks/>
            </p:cNvSpPr>
            <p:nvPr/>
          </p:nvSpPr>
          <p:spPr bwMode="auto">
            <a:xfrm>
              <a:off x="3370" y="2125"/>
              <a:ext cx="142" cy="108"/>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216"/>
            <p:cNvSpPr>
              <a:spLocks/>
            </p:cNvSpPr>
            <p:nvPr/>
          </p:nvSpPr>
          <p:spPr bwMode="auto">
            <a:xfrm>
              <a:off x="3391" y="1929"/>
              <a:ext cx="17" cy="17"/>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217"/>
            <p:cNvSpPr>
              <a:spLocks/>
            </p:cNvSpPr>
            <p:nvPr/>
          </p:nvSpPr>
          <p:spPr bwMode="auto">
            <a:xfrm>
              <a:off x="3395" y="1904"/>
              <a:ext cx="67" cy="50"/>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218"/>
            <p:cNvSpPr>
              <a:spLocks/>
            </p:cNvSpPr>
            <p:nvPr/>
          </p:nvSpPr>
          <p:spPr bwMode="auto">
            <a:xfrm>
              <a:off x="4222" y="1892"/>
              <a:ext cx="37" cy="45"/>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2"/>
                    <a:pt x="6" y="0"/>
                  </a:cubicBezTo>
                  <a:cubicBezTo>
                    <a:pt x="5" y="1"/>
                    <a:pt x="5" y="1"/>
                    <a:pt x="5" y="1"/>
                  </a:cubicBezTo>
                  <a:cubicBezTo>
                    <a:pt x="4" y="1"/>
                    <a:pt x="3" y="1"/>
                    <a:pt x="3" y="1"/>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219"/>
            <p:cNvSpPr>
              <a:spLocks/>
            </p:cNvSpPr>
            <p:nvPr/>
          </p:nvSpPr>
          <p:spPr bwMode="auto">
            <a:xfrm>
              <a:off x="3877" y="2017"/>
              <a:ext cx="42" cy="54"/>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220"/>
            <p:cNvSpPr>
              <a:spLocks/>
            </p:cNvSpPr>
            <p:nvPr/>
          </p:nvSpPr>
          <p:spPr bwMode="auto">
            <a:xfrm>
              <a:off x="3703" y="1925"/>
              <a:ext cx="253" cy="270"/>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1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1"/>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221"/>
            <p:cNvSpPr>
              <a:spLocks/>
            </p:cNvSpPr>
            <p:nvPr/>
          </p:nvSpPr>
          <p:spPr bwMode="auto">
            <a:xfrm>
              <a:off x="3877" y="1734"/>
              <a:ext cx="291" cy="12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4"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8"/>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222"/>
            <p:cNvSpPr>
              <a:spLocks/>
            </p:cNvSpPr>
            <p:nvPr/>
          </p:nvSpPr>
          <p:spPr bwMode="auto">
            <a:xfrm>
              <a:off x="3391" y="1954"/>
              <a:ext cx="4" cy="13"/>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223"/>
            <p:cNvSpPr>
              <a:spLocks/>
            </p:cNvSpPr>
            <p:nvPr/>
          </p:nvSpPr>
          <p:spPr bwMode="auto">
            <a:xfrm>
              <a:off x="3383" y="1946"/>
              <a:ext cx="16" cy="37"/>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224"/>
            <p:cNvSpPr>
              <a:spLocks/>
            </p:cNvSpPr>
            <p:nvPr/>
          </p:nvSpPr>
          <p:spPr bwMode="auto">
            <a:xfrm>
              <a:off x="3391" y="1946"/>
              <a:ext cx="37" cy="41"/>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225"/>
            <p:cNvSpPr>
              <a:spLocks/>
            </p:cNvSpPr>
            <p:nvPr/>
          </p:nvSpPr>
          <p:spPr bwMode="auto">
            <a:xfrm>
              <a:off x="3711" y="1838"/>
              <a:ext cx="100" cy="45"/>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226"/>
            <p:cNvSpPr>
              <a:spLocks/>
            </p:cNvSpPr>
            <p:nvPr/>
          </p:nvSpPr>
          <p:spPr bwMode="auto">
            <a:xfrm>
              <a:off x="3437" y="1833"/>
              <a:ext cx="62" cy="30"/>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1"/>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227"/>
            <p:cNvSpPr>
              <a:spLocks noEditPoints="1"/>
            </p:cNvSpPr>
            <p:nvPr/>
          </p:nvSpPr>
          <p:spPr bwMode="auto">
            <a:xfrm>
              <a:off x="3308" y="1850"/>
              <a:ext cx="174" cy="6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7"/>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close/>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228"/>
            <p:cNvSpPr>
              <a:spLocks/>
            </p:cNvSpPr>
            <p:nvPr/>
          </p:nvSpPr>
          <p:spPr bwMode="auto">
            <a:xfrm>
              <a:off x="3790" y="1921"/>
              <a:ext cx="25" cy="21"/>
            </a:xfrm>
            <a:custGeom>
              <a:avLst/>
              <a:gdLst>
                <a:gd name="T0" fmla="*/ 3 w 6"/>
                <a:gd name="T1" fmla="*/ 0 h 5"/>
                <a:gd name="T2" fmla="*/ 0 w 6"/>
                <a:gd name="T3" fmla="*/ 1 h 5"/>
                <a:gd name="T4" fmla="*/ 1 w 6"/>
                <a:gd name="T5" fmla="*/ 2 h 5"/>
                <a:gd name="T6" fmla="*/ 2 w 6"/>
                <a:gd name="T7" fmla="*/ 3 h 5"/>
                <a:gd name="T8" fmla="*/ 2 w 6"/>
                <a:gd name="T9" fmla="*/ 5 h 5"/>
                <a:gd name="T10" fmla="*/ 3 w 6"/>
                <a:gd name="T11" fmla="*/ 4 h 5"/>
                <a:gd name="T12" fmla="*/ 5 w 6"/>
                <a:gd name="T13" fmla="*/ 2 h 5"/>
                <a:gd name="T14" fmla="*/ 3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3" y="0"/>
                  </a:moveTo>
                  <a:cubicBezTo>
                    <a:pt x="2" y="0"/>
                    <a:pt x="1" y="0"/>
                    <a:pt x="0" y="1"/>
                  </a:cubicBezTo>
                  <a:cubicBezTo>
                    <a:pt x="1" y="1"/>
                    <a:pt x="1" y="1"/>
                    <a:pt x="1" y="2"/>
                  </a:cubicBezTo>
                  <a:cubicBezTo>
                    <a:pt x="1" y="2"/>
                    <a:pt x="2" y="3"/>
                    <a:pt x="2" y="3"/>
                  </a:cubicBezTo>
                  <a:cubicBezTo>
                    <a:pt x="2" y="3"/>
                    <a:pt x="2" y="4"/>
                    <a:pt x="2" y="5"/>
                  </a:cubicBezTo>
                  <a:cubicBezTo>
                    <a:pt x="3" y="4"/>
                    <a:pt x="3" y="4"/>
                    <a:pt x="3" y="4"/>
                  </a:cubicBezTo>
                  <a:cubicBezTo>
                    <a:pt x="4" y="4"/>
                    <a:pt x="5" y="2"/>
                    <a:pt x="5" y="2"/>
                  </a:cubicBezTo>
                  <a:cubicBezTo>
                    <a:pt x="6" y="1"/>
                    <a:pt x="4" y="0"/>
                    <a:pt x="3"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Freeform 229"/>
            <p:cNvSpPr>
              <a:spLocks/>
            </p:cNvSpPr>
            <p:nvPr/>
          </p:nvSpPr>
          <p:spPr bwMode="auto">
            <a:xfrm>
              <a:off x="4205" y="1842"/>
              <a:ext cx="63" cy="62"/>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Freeform 230"/>
            <p:cNvSpPr>
              <a:spLocks/>
            </p:cNvSpPr>
            <p:nvPr/>
          </p:nvSpPr>
          <p:spPr bwMode="auto">
            <a:xfrm>
              <a:off x="3811" y="1975"/>
              <a:ext cx="70" cy="42"/>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231"/>
            <p:cNvSpPr>
              <a:spLocks/>
            </p:cNvSpPr>
            <p:nvPr/>
          </p:nvSpPr>
          <p:spPr bwMode="auto">
            <a:xfrm>
              <a:off x="3914" y="1996"/>
              <a:ext cx="79" cy="174"/>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232"/>
            <p:cNvSpPr>
              <a:spLocks/>
            </p:cNvSpPr>
            <p:nvPr/>
          </p:nvSpPr>
          <p:spPr bwMode="auto">
            <a:xfrm>
              <a:off x="3885" y="2000"/>
              <a:ext cx="29" cy="17"/>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233"/>
            <p:cNvSpPr>
              <a:spLocks/>
            </p:cNvSpPr>
            <p:nvPr/>
          </p:nvSpPr>
          <p:spPr bwMode="auto">
            <a:xfrm>
              <a:off x="4002" y="2046"/>
              <a:ext cx="66" cy="141"/>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234"/>
            <p:cNvSpPr>
              <a:spLocks/>
            </p:cNvSpPr>
            <p:nvPr/>
          </p:nvSpPr>
          <p:spPr bwMode="auto">
            <a:xfrm>
              <a:off x="4002" y="2133"/>
              <a:ext cx="54" cy="37"/>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Freeform 235"/>
            <p:cNvSpPr>
              <a:spLocks/>
            </p:cNvSpPr>
            <p:nvPr/>
          </p:nvSpPr>
          <p:spPr bwMode="auto">
            <a:xfrm>
              <a:off x="3985" y="2054"/>
              <a:ext cx="67" cy="83"/>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Freeform 236"/>
            <p:cNvSpPr>
              <a:spLocks/>
            </p:cNvSpPr>
            <p:nvPr/>
          </p:nvSpPr>
          <p:spPr bwMode="auto">
            <a:xfrm>
              <a:off x="3960" y="2075"/>
              <a:ext cx="75" cy="141"/>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237"/>
            <p:cNvSpPr>
              <a:spLocks/>
            </p:cNvSpPr>
            <p:nvPr/>
          </p:nvSpPr>
          <p:spPr bwMode="auto">
            <a:xfrm>
              <a:off x="3204" y="1696"/>
              <a:ext cx="92" cy="75"/>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Freeform 238"/>
            <p:cNvSpPr>
              <a:spLocks/>
            </p:cNvSpPr>
            <p:nvPr/>
          </p:nvSpPr>
          <p:spPr bwMode="auto">
            <a:xfrm>
              <a:off x="3217" y="1813"/>
              <a:ext cx="33" cy="3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Freeform 239"/>
            <p:cNvSpPr>
              <a:spLocks/>
            </p:cNvSpPr>
            <p:nvPr/>
          </p:nvSpPr>
          <p:spPr bwMode="auto">
            <a:xfrm>
              <a:off x="3200" y="1800"/>
              <a:ext cx="50" cy="42"/>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240"/>
            <p:cNvSpPr>
              <a:spLocks/>
            </p:cNvSpPr>
            <p:nvPr/>
          </p:nvSpPr>
          <p:spPr bwMode="auto">
            <a:xfrm>
              <a:off x="3250" y="1846"/>
              <a:ext cx="16" cy="3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241"/>
            <p:cNvSpPr>
              <a:spLocks/>
            </p:cNvSpPr>
            <p:nvPr/>
          </p:nvSpPr>
          <p:spPr bwMode="auto">
            <a:xfrm>
              <a:off x="3163" y="1771"/>
              <a:ext cx="70" cy="29"/>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242"/>
            <p:cNvSpPr>
              <a:spLocks/>
            </p:cNvSpPr>
            <p:nvPr/>
          </p:nvSpPr>
          <p:spPr bwMode="auto">
            <a:xfrm>
              <a:off x="3221" y="1775"/>
              <a:ext cx="62" cy="34"/>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243"/>
            <p:cNvSpPr>
              <a:spLocks/>
            </p:cNvSpPr>
            <p:nvPr/>
          </p:nvSpPr>
          <p:spPr bwMode="auto">
            <a:xfrm>
              <a:off x="3188" y="1746"/>
              <a:ext cx="58" cy="29"/>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44"/>
            <p:cNvSpPr>
              <a:spLocks/>
            </p:cNvSpPr>
            <p:nvPr/>
          </p:nvSpPr>
          <p:spPr bwMode="auto">
            <a:xfrm>
              <a:off x="3229" y="1763"/>
              <a:ext cx="50" cy="21"/>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45"/>
            <p:cNvSpPr>
              <a:spLocks/>
            </p:cNvSpPr>
            <p:nvPr/>
          </p:nvSpPr>
          <p:spPr bwMode="auto">
            <a:xfrm>
              <a:off x="2984" y="1850"/>
              <a:ext cx="37" cy="58"/>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246"/>
            <p:cNvSpPr>
              <a:spLocks/>
            </p:cNvSpPr>
            <p:nvPr/>
          </p:nvSpPr>
          <p:spPr bwMode="auto">
            <a:xfrm>
              <a:off x="3104" y="1717"/>
              <a:ext cx="38" cy="3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247"/>
            <p:cNvSpPr>
              <a:spLocks/>
            </p:cNvSpPr>
            <p:nvPr/>
          </p:nvSpPr>
          <p:spPr bwMode="auto">
            <a:xfrm>
              <a:off x="3129" y="1759"/>
              <a:ext cx="5" cy="8"/>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248"/>
            <p:cNvSpPr>
              <a:spLocks/>
            </p:cNvSpPr>
            <p:nvPr/>
          </p:nvSpPr>
          <p:spPr bwMode="auto">
            <a:xfrm>
              <a:off x="3100" y="1742"/>
              <a:ext cx="34" cy="25"/>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249"/>
            <p:cNvSpPr>
              <a:spLocks/>
            </p:cNvSpPr>
            <p:nvPr/>
          </p:nvSpPr>
          <p:spPr bwMode="auto">
            <a:xfrm>
              <a:off x="3262" y="1779"/>
              <a:ext cx="83" cy="54"/>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250"/>
            <p:cNvSpPr>
              <a:spLocks/>
            </p:cNvSpPr>
            <p:nvPr/>
          </p:nvSpPr>
          <p:spPr bwMode="auto">
            <a:xfrm>
              <a:off x="3316" y="1775"/>
              <a:ext cx="29" cy="3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251"/>
            <p:cNvSpPr>
              <a:spLocks/>
            </p:cNvSpPr>
            <p:nvPr/>
          </p:nvSpPr>
          <p:spPr bwMode="auto">
            <a:xfrm>
              <a:off x="3275" y="1825"/>
              <a:ext cx="58" cy="3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252"/>
            <p:cNvSpPr>
              <a:spLocks/>
            </p:cNvSpPr>
            <p:nvPr/>
          </p:nvSpPr>
          <p:spPr bwMode="auto">
            <a:xfrm>
              <a:off x="3258" y="1846"/>
              <a:ext cx="25" cy="17"/>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253"/>
            <p:cNvSpPr>
              <a:spLocks/>
            </p:cNvSpPr>
            <p:nvPr/>
          </p:nvSpPr>
          <p:spPr bwMode="auto">
            <a:xfrm>
              <a:off x="3275" y="1729"/>
              <a:ext cx="166" cy="96"/>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9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9" y="2"/>
                    <a:pt x="19" y="2"/>
                  </a:cubicBezTo>
                  <a:cubicBezTo>
                    <a:pt x="19"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Freeform 254"/>
            <p:cNvSpPr>
              <a:spLocks/>
            </p:cNvSpPr>
            <p:nvPr/>
          </p:nvSpPr>
          <p:spPr bwMode="auto">
            <a:xfrm>
              <a:off x="3287" y="1680"/>
              <a:ext cx="83" cy="62"/>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255"/>
            <p:cNvSpPr>
              <a:spLocks/>
            </p:cNvSpPr>
            <p:nvPr/>
          </p:nvSpPr>
          <p:spPr bwMode="auto">
            <a:xfrm>
              <a:off x="3262" y="1655"/>
              <a:ext cx="71" cy="3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256"/>
            <p:cNvSpPr>
              <a:spLocks/>
            </p:cNvSpPr>
            <p:nvPr/>
          </p:nvSpPr>
          <p:spPr bwMode="auto">
            <a:xfrm>
              <a:off x="3262" y="1675"/>
              <a:ext cx="54" cy="34"/>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257"/>
            <p:cNvSpPr>
              <a:spLocks/>
            </p:cNvSpPr>
            <p:nvPr/>
          </p:nvSpPr>
          <p:spPr bwMode="auto">
            <a:xfrm>
              <a:off x="3134" y="1788"/>
              <a:ext cx="41" cy="21"/>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258"/>
            <p:cNvSpPr>
              <a:spLocks/>
            </p:cNvSpPr>
            <p:nvPr/>
          </p:nvSpPr>
          <p:spPr bwMode="auto">
            <a:xfrm>
              <a:off x="3129" y="1700"/>
              <a:ext cx="83" cy="92"/>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8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8"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Freeform 259"/>
            <p:cNvSpPr>
              <a:spLocks/>
            </p:cNvSpPr>
            <p:nvPr/>
          </p:nvSpPr>
          <p:spPr bwMode="auto">
            <a:xfrm>
              <a:off x="3266" y="1476"/>
              <a:ext cx="96" cy="154"/>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20"/>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0"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Freeform 260"/>
            <p:cNvSpPr>
              <a:spLocks/>
            </p:cNvSpPr>
            <p:nvPr/>
          </p:nvSpPr>
          <p:spPr bwMode="auto">
            <a:xfrm>
              <a:off x="3387" y="1958"/>
              <a:ext cx="195" cy="154"/>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261"/>
            <p:cNvSpPr>
              <a:spLocks/>
            </p:cNvSpPr>
            <p:nvPr/>
          </p:nvSpPr>
          <p:spPr bwMode="auto">
            <a:xfrm>
              <a:off x="3549" y="2029"/>
              <a:ext cx="75" cy="83"/>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262"/>
            <p:cNvSpPr>
              <a:spLocks/>
            </p:cNvSpPr>
            <p:nvPr/>
          </p:nvSpPr>
          <p:spPr bwMode="auto">
            <a:xfrm>
              <a:off x="3536" y="2021"/>
              <a:ext cx="13" cy="12"/>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263"/>
            <p:cNvSpPr>
              <a:spLocks/>
            </p:cNvSpPr>
            <p:nvPr/>
          </p:nvSpPr>
          <p:spPr bwMode="auto">
            <a:xfrm>
              <a:off x="3549" y="2017"/>
              <a:ext cx="41" cy="37"/>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64"/>
            <p:cNvSpPr>
              <a:spLocks noEditPoints="1"/>
            </p:cNvSpPr>
            <p:nvPr/>
          </p:nvSpPr>
          <p:spPr bwMode="auto">
            <a:xfrm>
              <a:off x="3981" y="2204"/>
              <a:ext cx="179" cy="58"/>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close/>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Freeform 265"/>
            <p:cNvSpPr>
              <a:spLocks/>
            </p:cNvSpPr>
            <p:nvPr/>
          </p:nvSpPr>
          <p:spPr bwMode="auto">
            <a:xfrm>
              <a:off x="4110" y="2225"/>
              <a:ext cx="12" cy="8"/>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266"/>
            <p:cNvSpPr>
              <a:spLocks/>
            </p:cNvSpPr>
            <p:nvPr/>
          </p:nvSpPr>
          <p:spPr bwMode="auto">
            <a:xfrm>
              <a:off x="3428" y="1900"/>
              <a:ext cx="88" cy="87"/>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10"/>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67"/>
            <p:cNvSpPr>
              <a:spLocks/>
            </p:cNvSpPr>
            <p:nvPr/>
          </p:nvSpPr>
          <p:spPr bwMode="auto">
            <a:xfrm>
              <a:off x="3499" y="1979"/>
              <a:ext cx="17" cy="17"/>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68"/>
            <p:cNvSpPr>
              <a:spLocks noEditPoints="1"/>
            </p:cNvSpPr>
            <p:nvPr/>
          </p:nvSpPr>
          <p:spPr bwMode="auto">
            <a:xfrm>
              <a:off x="3030" y="1746"/>
              <a:ext cx="133" cy="112"/>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close/>
                  <a:moveTo>
                    <a:pt x="32" y="23"/>
                  </a:moveTo>
                  <a:cubicBezTo>
                    <a:pt x="32" y="23"/>
                    <a:pt x="32" y="23"/>
                    <a:pt x="31" y="24"/>
                  </a:cubicBezTo>
                  <a:cubicBezTo>
                    <a:pt x="30" y="24"/>
                    <a:pt x="31" y="27"/>
                    <a:pt x="32" y="27"/>
                  </a:cubicBezTo>
                  <a:cubicBezTo>
                    <a:pt x="32" y="27"/>
                    <a:pt x="32" y="23"/>
                    <a:pt x="32" y="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Freeform 269"/>
            <p:cNvSpPr>
              <a:spLocks/>
            </p:cNvSpPr>
            <p:nvPr/>
          </p:nvSpPr>
          <p:spPr bwMode="auto">
            <a:xfrm>
              <a:off x="2241" y="2133"/>
              <a:ext cx="20" cy="13"/>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270"/>
            <p:cNvSpPr>
              <a:spLocks/>
            </p:cNvSpPr>
            <p:nvPr/>
          </p:nvSpPr>
          <p:spPr bwMode="auto">
            <a:xfrm>
              <a:off x="2249" y="2116"/>
              <a:ext cx="54" cy="30"/>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271"/>
            <p:cNvSpPr>
              <a:spLocks/>
            </p:cNvSpPr>
            <p:nvPr/>
          </p:nvSpPr>
          <p:spPr bwMode="auto">
            <a:xfrm>
              <a:off x="1991" y="1954"/>
              <a:ext cx="283" cy="171"/>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close/>
                </a:path>
              </a:pathLst>
            </a:custGeom>
            <a:solidFill>
              <a:srgbClr val="2C5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Freeform 272"/>
            <p:cNvSpPr>
              <a:spLocks/>
            </p:cNvSpPr>
            <p:nvPr/>
          </p:nvSpPr>
          <p:spPr bwMode="auto">
            <a:xfrm>
              <a:off x="2220" y="2100"/>
              <a:ext cx="37" cy="37"/>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273"/>
            <p:cNvSpPr>
              <a:spLocks/>
            </p:cNvSpPr>
            <p:nvPr/>
          </p:nvSpPr>
          <p:spPr bwMode="auto">
            <a:xfrm>
              <a:off x="2249" y="2096"/>
              <a:ext cx="12" cy="20"/>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274"/>
            <p:cNvSpPr>
              <a:spLocks/>
            </p:cNvSpPr>
            <p:nvPr/>
          </p:nvSpPr>
          <p:spPr bwMode="auto">
            <a:xfrm>
              <a:off x="2386" y="2075"/>
              <a:ext cx="25" cy="25"/>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275"/>
            <p:cNvSpPr>
              <a:spLocks/>
            </p:cNvSpPr>
            <p:nvPr/>
          </p:nvSpPr>
          <p:spPr bwMode="auto">
            <a:xfrm>
              <a:off x="2411" y="2079"/>
              <a:ext cx="29" cy="21"/>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276"/>
            <p:cNvSpPr>
              <a:spLocks/>
            </p:cNvSpPr>
            <p:nvPr/>
          </p:nvSpPr>
          <p:spPr bwMode="auto">
            <a:xfrm>
              <a:off x="2265" y="2125"/>
              <a:ext cx="38" cy="41"/>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Freeform 277"/>
            <p:cNvSpPr>
              <a:spLocks/>
            </p:cNvSpPr>
            <p:nvPr/>
          </p:nvSpPr>
          <p:spPr bwMode="auto">
            <a:xfrm>
              <a:off x="2390" y="2216"/>
              <a:ext cx="366" cy="379"/>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Freeform 278"/>
            <p:cNvSpPr>
              <a:spLocks/>
            </p:cNvSpPr>
            <p:nvPr/>
          </p:nvSpPr>
          <p:spPr bwMode="auto">
            <a:xfrm>
              <a:off x="2531" y="2553"/>
              <a:ext cx="50" cy="54"/>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279"/>
            <p:cNvSpPr>
              <a:spLocks noEditPoints="1"/>
            </p:cNvSpPr>
            <p:nvPr/>
          </p:nvSpPr>
          <p:spPr bwMode="auto">
            <a:xfrm>
              <a:off x="2390" y="2449"/>
              <a:ext cx="187" cy="391"/>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close/>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Freeform 280"/>
            <p:cNvSpPr>
              <a:spLocks/>
            </p:cNvSpPr>
            <p:nvPr/>
          </p:nvSpPr>
          <p:spPr bwMode="auto">
            <a:xfrm>
              <a:off x="2373" y="2428"/>
              <a:ext cx="79" cy="416"/>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4"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9"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281"/>
            <p:cNvSpPr>
              <a:spLocks/>
            </p:cNvSpPr>
            <p:nvPr/>
          </p:nvSpPr>
          <p:spPr bwMode="auto">
            <a:xfrm>
              <a:off x="2494" y="2449"/>
              <a:ext cx="79" cy="83"/>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282"/>
            <p:cNvSpPr>
              <a:spLocks/>
            </p:cNvSpPr>
            <p:nvPr/>
          </p:nvSpPr>
          <p:spPr bwMode="auto">
            <a:xfrm>
              <a:off x="2278" y="2162"/>
              <a:ext cx="33" cy="25"/>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283"/>
            <p:cNvSpPr>
              <a:spLocks/>
            </p:cNvSpPr>
            <p:nvPr/>
          </p:nvSpPr>
          <p:spPr bwMode="auto">
            <a:xfrm>
              <a:off x="2307" y="2175"/>
              <a:ext cx="54" cy="29"/>
            </a:xfrm>
            <a:custGeom>
              <a:avLst/>
              <a:gdLst>
                <a:gd name="T0" fmla="*/ 11 w 13"/>
                <a:gd name="T1" fmla="*/ 2 h 7"/>
                <a:gd name="T2" fmla="*/ 8 w 13"/>
                <a:gd name="T3" fmla="*/ 1 h 7"/>
                <a:gd name="T4" fmla="*/ 5 w 13"/>
                <a:gd name="T5" fmla="*/ 2 h 7"/>
                <a:gd name="T6" fmla="*/ 2 w 13"/>
                <a:gd name="T7" fmla="*/ 2 h 7"/>
                <a:gd name="T8" fmla="*/ 1 w 13"/>
                <a:gd name="T9" fmla="*/ 1 h 7"/>
                <a:gd name="T10" fmla="*/ 0 w 13"/>
                <a:gd name="T11" fmla="*/ 2 h 7"/>
                <a:gd name="T12" fmla="*/ 0 w 13"/>
                <a:gd name="T13" fmla="*/ 3 h 7"/>
                <a:gd name="T14" fmla="*/ 3 w 13"/>
                <a:gd name="T15" fmla="*/ 5 h 7"/>
                <a:gd name="T16" fmla="*/ 4 w 13"/>
                <a:gd name="T17" fmla="*/ 6 h 7"/>
                <a:gd name="T18" fmla="*/ 6 w 13"/>
                <a:gd name="T19" fmla="*/ 5 h 7"/>
                <a:gd name="T20" fmla="*/ 5 w 13"/>
                <a:gd name="T21" fmla="*/ 4 h 7"/>
                <a:gd name="T22" fmla="*/ 7 w 13"/>
                <a:gd name="T23" fmla="*/ 3 h 7"/>
                <a:gd name="T24" fmla="*/ 9 w 13"/>
                <a:gd name="T25" fmla="*/ 2 h 7"/>
                <a:gd name="T26" fmla="*/ 10 w 13"/>
                <a:gd name="T27" fmla="*/ 4 h 7"/>
                <a:gd name="T28" fmla="*/ 11 w 13"/>
                <a:gd name="T29" fmla="*/ 6 h 7"/>
                <a:gd name="T30" fmla="*/ 13 w 13"/>
                <a:gd name="T31" fmla="*/ 5 h 7"/>
                <a:gd name="T32" fmla="*/ 13 w 13"/>
                <a:gd name="T33" fmla="*/ 4 h 7"/>
                <a:gd name="T34" fmla="*/ 11 w 13"/>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7"/>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284"/>
            <p:cNvSpPr>
              <a:spLocks/>
            </p:cNvSpPr>
            <p:nvPr/>
          </p:nvSpPr>
          <p:spPr bwMode="auto">
            <a:xfrm>
              <a:off x="2344" y="2150"/>
              <a:ext cx="108" cy="158"/>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285"/>
            <p:cNvSpPr>
              <a:spLocks/>
            </p:cNvSpPr>
            <p:nvPr/>
          </p:nvSpPr>
          <p:spPr bwMode="auto">
            <a:xfrm>
              <a:off x="2432" y="2358"/>
              <a:ext cx="112" cy="129"/>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9" name="Freeform 286"/>
            <p:cNvSpPr>
              <a:spLocks/>
            </p:cNvSpPr>
            <p:nvPr/>
          </p:nvSpPr>
          <p:spPr bwMode="auto">
            <a:xfrm>
              <a:off x="2319" y="2266"/>
              <a:ext cx="121" cy="175"/>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0" name="Freeform 287"/>
            <p:cNvSpPr>
              <a:spLocks/>
            </p:cNvSpPr>
            <p:nvPr/>
          </p:nvSpPr>
          <p:spPr bwMode="auto">
            <a:xfrm>
              <a:off x="2394" y="2154"/>
              <a:ext cx="129" cy="108"/>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4" y="4"/>
                    <a:pt x="6" y="6"/>
                    <a:pt x="5" y="6"/>
                  </a:cubicBezTo>
                  <a:cubicBezTo>
                    <a:pt x="5" y="7"/>
                    <a:pt x="3" y="7"/>
                    <a:pt x="3" y="6"/>
                  </a:cubicBezTo>
                  <a:cubicBezTo>
                    <a:pt x="3" y="5"/>
                    <a:pt x="4" y="3"/>
                    <a:pt x="4" y="3"/>
                  </a:cubicBezTo>
                  <a:cubicBezTo>
                    <a:pt x="4" y="2"/>
                    <a:pt x="4" y="2"/>
                    <a:pt x="4" y="1"/>
                  </a:cubicBezTo>
                  <a:cubicBezTo>
                    <a:pt x="3" y="1"/>
                    <a:pt x="3" y="1"/>
                    <a:pt x="3" y="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288"/>
            <p:cNvSpPr>
              <a:spLocks/>
            </p:cNvSpPr>
            <p:nvPr/>
          </p:nvSpPr>
          <p:spPr bwMode="auto">
            <a:xfrm>
              <a:off x="2535" y="2208"/>
              <a:ext cx="42" cy="42"/>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2" name="Freeform 289"/>
            <p:cNvSpPr>
              <a:spLocks/>
            </p:cNvSpPr>
            <p:nvPr/>
          </p:nvSpPr>
          <p:spPr bwMode="auto">
            <a:xfrm>
              <a:off x="2506" y="2187"/>
              <a:ext cx="46" cy="7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4"/>
                    <a:pt x="7" y="3"/>
                  </a:cubicBezTo>
                  <a:cubicBezTo>
                    <a:pt x="7" y="2"/>
                    <a:pt x="5" y="2"/>
                    <a:pt x="4" y="1"/>
                  </a:cubicBezTo>
                  <a:cubicBezTo>
                    <a:pt x="4" y="1"/>
                    <a:pt x="4" y="0"/>
                    <a:pt x="4" y="0"/>
                  </a:cubicBezTo>
                  <a:cubicBezTo>
                    <a:pt x="3" y="1"/>
                    <a:pt x="3" y="1"/>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3" name="Freeform 290"/>
            <p:cNvSpPr>
              <a:spLocks/>
            </p:cNvSpPr>
            <p:nvPr/>
          </p:nvSpPr>
          <p:spPr bwMode="auto">
            <a:xfrm>
              <a:off x="2573" y="2212"/>
              <a:ext cx="25" cy="3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291"/>
            <p:cNvSpPr>
              <a:spLocks/>
            </p:cNvSpPr>
            <p:nvPr/>
          </p:nvSpPr>
          <p:spPr bwMode="auto">
            <a:xfrm>
              <a:off x="2290" y="2046"/>
              <a:ext cx="100" cy="3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5" name="Freeform 292"/>
            <p:cNvSpPr>
              <a:spLocks/>
            </p:cNvSpPr>
            <p:nvPr/>
          </p:nvSpPr>
          <p:spPr bwMode="auto">
            <a:xfrm>
              <a:off x="2349" y="2091"/>
              <a:ext cx="20" cy="13"/>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6" name="Freeform 293"/>
            <p:cNvSpPr>
              <a:spLocks/>
            </p:cNvSpPr>
            <p:nvPr/>
          </p:nvSpPr>
          <p:spPr bwMode="auto">
            <a:xfrm>
              <a:off x="2448" y="2091"/>
              <a:ext cx="21" cy="9"/>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7" name="Freeform 294"/>
            <p:cNvSpPr>
              <a:spLocks/>
            </p:cNvSpPr>
            <p:nvPr/>
          </p:nvSpPr>
          <p:spPr bwMode="auto">
            <a:xfrm>
              <a:off x="2324" y="2254"/>
              <a:ext cx="54" cy="6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3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3"/>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8" name="Freeform 295"/>
            <p:cNvSpPr>
              <a:spLocks noEditPoints="1"/>
            </p:cNvSpPr>
            <p:nvPr/>
          </p:nvSpPr>
          <p:spPr bwMode="auto">
            <a:xfrm>
              <a:off x="2403" y="1209"/>
              <a:ext cx="560" cy="421"/>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7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7"/>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4"/>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close/>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9" name="Freeform 296"/>
            <p:cNvSpPr>
              <a:spLocks noEditPoints="1"/>
            </p:cNvSpPr>
            <p:nvPr/>
          </p:nvSpPr>
          <p:spPr bwMode="auto">
            <a:xfrm>
              <a:off x="1771" y="1218"/>
              <a:ext cx="818" cy="632"/>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close/>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close/>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close/>
                  <a:moveTo>
                    <a:pt x="49" y="39"/>
                  </a:moveTo>
                  <a:cubicBezTo>
                    <a:pt x="51" y="39"/>
                    <a:pt x="52" y="38"/>
                    <a:pt x="52" y="37"/>
                  </a:cubicBezTo>
                  <a:cubicBezTo>
                    <a:pt x="52" y="36"/>
                    <a:pt x="48" y="39"/>
                    <a:pt x="49" y="39"/>
                  </a:cubicBezTo>
                  <a:close/>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close/>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close/>
                  <a:moveTo>
                    <a:pt x="61" y="29"/>
                  </a:moveTo>
                  <a:cubicBezTo>
                    <a:pt x="62" y="28"/>
                    <a:pt x="58" y="28"/>
                    <a:pt x="58" y="28"/>
                  </a:cubicBezTo>
                  <a:cubicBezTo>
                    <a:pt x="59" y="29"/>
                    <a:pt x="61" y="30"/>
                    <a:pt x="61" y="29"/>
                  </a:cubicBezTo>
                  <a:close/>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close/>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close/>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close/>
                  <a:moveTo>
                    <a:pt x="81" y="32"/>
                  </a:moveTo>
                  <a:cubicBezTo>
                    <a:pt x="82" y="31"/>
                    <a:pt x="78" y="28"/>
                    <a:pt x="78" y="29"/>
                  </a:cubicBezTo>
                  <a:cubicBezTo>
                    <a:pt x="78" y="31"/>
                    <a:pt x="81" y="33"/>
                    <a:pt x="81" y="32"/>
                  </a:cubicBezTo>
                  <a:close/>
                  <a:moveTo>
                    <a:pt x="94" y="19"/>
                  </a:moveTo>
                  <a:cubicBezTo>
                    <a:pt x="95" y="18"/>
                    <a:pt x="90" y="17"/>
                    <a:pt x="91" y="18"/>
                  </a:cubicBezTo>
                  <a:cubicBezTo>
                    <a:pt x="92" y="18"/>
                    <a:pt x="94" y="20"/>
                    <a:pt x="94" y="19"/>
                  </a:cubicBezTo>
                  <a:close/>
                  <a:moveTo>
                    <a:pt x="83" y="41"/>
                  </a:moveTo>
                  <a:cubicBezTo>
                    <a:pt x="84" y="40"/>
                    <a:pt x="82" y="39"/>
                    <a:pt x="81" y="40"/>
                  </a:cubicBezTo>
                  <a:cubicBezTo>
                    <a:pt x="80" y="41"/>
                    <a:pt x="82" y="42"/>
                    <a:pt x="83" y="41"/>
                  </a:cubicBezTo>
                  <a:close/>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close/>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close/>
                  <a:moveTo>
                    <a:pt x="106" y="29"/>
                  </a:moveTo>
                  <a:cubicBezTo>
                    <a:pt x="106" y="28"/>
                    <a:pt x="99" y="29"/>
                    <a:pt x="100" y="30"/>
                  </a:cubicBezTo>
                  <a:cubicBezTo>
                    <a:pt x="102" y="32"/>
                    <a:pt x="106" y="30"/>
                    <a:pt x="106" y="29"/>
                  </a:cubicBezTo>
                  <a:close/>
                  <a:moveTo>
                    <a:pt x="105" y="43"/>
                  </a:moveTo>
                  <a:cubicBezTo>
                    <a:pt x="107" y="43"/>
                    <a:pt x="106" y="41"/>
                    <a:pt x="104" y="40"/>
                  </a:cubicBezTo>
                  <a:cubicBezTo>
                    <a:pt x="102" y="38"/>
                    <a:pt x="98" y="41"/>
                    <a:pt x="99" y="42"/>
                  </a:cubicBezTo>
                  <a:cubicBezTo>
                    <a:pt x="99" y="42"/>
                    <a:pt x="103" y="43"/>
                    <a:pt x="105" y="43"/>
                  </a:cubicBezTo>
                  <a:close/>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close/>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close/>
                  <a:moveTo>
                    <a:pt x="114" y="30"/>
                  </a:moveTo>
                  <a:cubicBezTo>
                    <a:pt x="112" y="29"/>
                    <a:pt x="110" y="31"/>
                    <a:pt x="111" y="31"/>
                  </a:cubicBezTo>
                  <a:cubicBezTo>
                    <a:pt x="113" y="32"/>
                    <a:pt x="115" y="31"/>
                    <a:pt x="114" y="30"/>
                  </a:cubicBezTo>
                  <a:close/>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close/>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close/>
                  <a:moveTo>
                    <a:pt x="136" y="94"/>
                  </a:moveTo>
                  <a:cubicBezTo>
                    <a:pt x="137" y="94"/>
                    <a:pt x="138" y="91"/>
                    <a:pt x="136" y="91"/>
                  </a:cubicBezTo>
                  <a:cubicBezTo>
                    <a:pt x="135" y="91"/>
                    <a:pt x="135" y="94"/>
                    <a:pt x="136" y="94"/>
                  </a:cubicBezTo>
                  <a:close/>
                  <a:moveTo>
                    <a:pt x="127" y="92"/>
                  </a:moveTo>
                  <a:cubicBezTo>
                    <a:pt x="129" y="93"/>
                    <a:pt x="131" y="90"/>
                    <a:pt x="131" y="89"/>
                  </a:cubicBezTo>
                  <a:cubicBezTo>
                    <a:pt x="131" y="88"/>
                    <a:pt x="126" y="90"/>
                    <a:pt x="127" y="92"/>
                  </a:cubicBezTo>
                  <a:close/>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close/>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close/>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close/>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close/>
                  <a:moveTo>
                    <a:pt x="170" y="131"/>
                  </a:moveTo>
                  <a:cubicBezTo>
                    <a:pt x="171" y="132"/>
                    <a:pt x="176" y="134"/>
                    <a:pt x="176" y="133"/>
                  </a:cubicBezTo>
                  <a:cubicBezTo>
                    <a:pt x="177" y="132"/>
                    <a:pt x="170" y="130"/>
                    <a:pt x="170" y="131"/>
                  </a:cubicBezTo>
                  <a:close/>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close/>
                  <a:moveTo>
                    <a:pt x="18" y="119"/>
                  </a:moveTo>
                  <a:cubicBezTo>
                    <a:pt x="16" y="120"/>
                    <a:pt x="21" y="124"/>
                    <a:pt x="21" y="123"/>
                  </a:cubicBezTo>
                  <a:cubicBezTo>
                    <a:pt x="22" y="123"/>
                    <a:pt x="20" y="121"/>
                    <a:pt x="20" y="120"/>
                  </a:cubicBezTo>
                  <a:cubicBezTo>
                    <a:pt x="20" y="119"/>
                    <a:pt x="20" y="118"/>
                    <a:pt x="18" y="119"/>
                  </a:cubicBezTo>
                  <a:close/>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6"/>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1"/>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1"/>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6"/>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close/>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close/>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close/>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0" name="Freeform 297"/>
            <p:cNvSpPr>
              <a:spLocks noEditPoints="1"/>
            </p:cNvSpPr>
            <p:nvPr/>
          </p:nvSpPr>
          <p:spPr bwMode="auto">
            <a:xfrm>
              <a:off x="1522" y="1455"/>
              <a:ext cx="935" cy="578"/>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3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3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3"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4"/>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close/>
                  <a:moveTo>
                    <a:pt x="2" y="63"/>
                  </a:moveTo>
                  <a:cubicBezTo>
                    <a:pt x="2" y="63"/>
                    <a:pt x="2" y="63"/>
                    <a:pt x="2" y="63"/>
                  </a:cubicBezTo>
                  <a:cubicBezTo>
                    <a:pt x="3" y="63"/>
                    <a:pt x="3" y="63"/>
                    <a:pt x="3" y="62"/>
                  </a:cubicBezTo>
                  <a:cubicBezTo>
                    <a:pt x="3" y="62"/>
                    <a:pt x="1" y="62"/>
                    <a:pt x="1" y="63"/>
                  </a:cubicBezTo>
                  <a:cubicBezTo>
                    <a:pt x="1" y="63"/>
                    <a:pt x="1" y="64"/>
                    <a:pt x="2" y="63"/>
                  </a:cubicBezTo>
                  <a:close/>
                  <a:moveTo>
                    <a:pt x="10" y="59"/>
                  </a:moveTo>
                  <a:cubicBezTo>
                    <a:pt x="9" y="59"/>
                    <a:pt x="6" y="60"/>
                    <a:pt x="7" y="60"/>
                  </a:cubicBezTo>
                  <a:cubicBezTo>
                    <a:pt x="8" y="61"/>
                    <a:pt x="8" y="60"/>
                    <a:pt x="9" y="60"/>
                  </a:cubicBezTo>
                  <a:cubicBezTo>
                    <a:pt x="9" y="60"/>
                    <a:pt x="11" y="59"/>
                    <a:pt x="10" y="59"/>
                  </a:cubicBezTo>
                  <a:close/>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close/>
                  <a:moveTo>
                    <a:pt x="3" y="42"/>
                  </a:moveTo>
                  <a:cubicBezTo>
                    <a:pt x="3" y="41"/>
                    <a:pt x="1" y="42"/>
                    <a:pt x="2" y="42"/>
                  </a:cubicBezTo>
                  <a:cubicBezTo>
                    <a:pt x="2" y="43"/>
                    <a:pt x="4" y="44"/>
                    <a:pt x="5" y="43"/>
                  </a:cubicBezTo>
                  <a:cubicBezTo>
                    <a:pt x="5" y="43"/>
                    <a:pt x="6" y="42"/>
                    <a:pt x="5" y="42"/>
                  </a:cubicBezTo>
                  <a:cubicBezTo>
                    <a:pt x="5" y="41"/>
                    <a:pt x="4" y="42"/>
                    <a:pt x="3" y="42"/>
                  </a:cubicBezTo>
                  <a:close/>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2"/>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1"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4"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4" y="105"/>
                    <a:pt x="205" y="106"/>
                    <a:pt x="204" y="107"/>
                  </a:cubicBezTo>
                  <a:cubicBezTo>
                    <a:pt x="204" y="108"/>
                    <a:pt x="205" y="108"/>
                    <a:pt x="205" y="107"/>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1" name="Freeform 298"/>
            <p:cNvSpPr>
              <a:spLocks noEditPoints="1"/>
            </p:cNvSpPr>
            <p:nvPr/>
          </p:nvSpPr>
          <p:spPr bwMode="auto">
            <a:xfrm>
              <a:off x="2988" y="1833"/>
              <a:ext cx="121" cy="84"/>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1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1 h 20"/>
                <a:gd name="T88" fmla="*/ 27 w 29"/>
                <a:gd name="T89" fmla="*/ 11 h 20"/>
                <a:gd name="T90" fmla="*/ 28 w 29"/>
                <a:gd name="T91"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1"/>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close/>
                  <a:moveTo>
                    <a:pt x="28" y="11"/>
                  </a:moveTo>
                  <a:cubicBezTo>
                    <a:pt x="28" y="9"/>
                    <a:pt x="26" y="11"/>
                    <a:pt x="27" y="11"/>
                  </a:cubicBezTo>
                  <a:cubicBezTo>
                    <a:pt x="27" y="12"/>
                    <a:pt x="29" y="12"/>
                    <a:pt x="28" y="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2" name="Freeform 299"/>
            <p:cNvSpPr>
              <a:spLocks/>
            </p:cNvSpPr>
            <p:nvPr/>
          </p:nvSpPr>
          <p:spPr bwMode="auto">
            <a:xfrm>
              <a:off x="3196" y="1796"/>
              <a:ext cx="29" cy="17"/>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3" name="Freeform 300"/>
            <p:cNvSpPr>
              <a:spLocks noEditPoints="1"/>
            </p:cNvSpPr>
            <p:nvPr/>
          </p:nvSpPr>
          <p:spPr bwMode="auto">
            <a:xfrm>
              <a:off x="3258" y="1854"/>
              <a:ext cx="58" cy="75"/>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close/>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4" name="Freeform 301"/>
            <p:cNvSpPr>
              <a:spLocks/>
            </p:cNvSpPr>
            <p:nvPr/>
          </p:nvSpPr>
          <p:spPr bwMode="auto">
            <a:xfrm>
              <a:off x="3366" y="1917"/>
              <a:ext cx="25" cy="16"/>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5" name="Freeform 302"/>
            <p:cNvSpPr>
              <a:spLocks/>
            </p:cNvSpPr>
            <p:nvPr/>
          </p:nvSpPr>
          <p:spPr bwMode="auto">
            <a:xfrm>
              <a:off x="2851" y="1534"/>
              <a:ext cx="100" cy="50"/>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6" name="Freeform 303"/>
            <p:cNvSpPr>
              <a:spLocks/>
            </p:cNvSpPr>
            <p:nvPr/>
          </p:nvSpPr>
          <p:spPr bwMode="auto">
            <a:xfrm>
              <a:off x="2980" y="1696"/>
              <a:ext cx="41" cy="46"/>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7" name="Freeform 304"/>
            <p:cNvSpPr>
              <a:spLocks noEditPoints="1"/>
            </p:cNvSpPr>
            <p:nvPr/>
          </p:nvSpPr>
          <p:spPr bwMode="auto">
            <a:xfrm>
              <a:off x="3001" y="1617"/>
              <a:ext cx="91" cy="142"/>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close/>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close/>
                  <a:moveTo>
                    <a:pt x="2" y="10"/>
                  </a:moveTo>
                  <a:cubicBezTo>
                    <a:pt x="3" y="10"/>
                    <a:pt x="4" y="9"/>
                    <a:pt x="4" y="8"/>
                  </a:cubicBezTo>
                  <a:cubicBezTo>
                    <a:pt x="3" y="8"/>
                    <a:pt x="2" y="10"/>
                    <a:pt x="2" y="10"/>
                  </a:cubicBezTo>
                  <a:close/>
                  <a:moveTo>
                    <a:pt x="15" y="3"/>
                  </a:moveTo>
                  <a:cubicBezTo>
                    <a:pt x="16" y="3"/>
                    <a:pt x="16" y="0"/>
                    <a:pt x="15" y="1"/>
                  </a:cubicBezTo>
                  <a:cubicBezTo>
                    <a:pt x="15" y="1"/>
                    <a:pt x="15" y="3"/>
                    <a:pt x="15"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8" name="Freeform 305"/>
            <p:cNvSpPr>
              <a:spLocks noEditPoints="1"/>
            </p:cNvSpPr>
            <p:nvPr/>
          </p:nvSpPr>
          <p:spPr bwMode="auto">
            <a:xfrm>
              <a:off x="3001" y="1617"/>
              <a:ext cx="91" cy="142"/>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close/>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close/>
                  <a:moveTo>
                    <a:pt x="2" y="10"/>
                  </a:moveTo>
                  <a:cubicBezTo>
                    <a:pt x="3" y="10"/>
                    <a:pt x="4" y="9"/>
                    <a:pt x="4" y="8"/>
                  </a:cubicBezTo>
                  <a:cubicBezTo>
                    <a:pt x="3" y="8"/>
                    <a:pt x="2" y="10"/>
                    <a:pt x="2" y="10"/>
                  </a:cubicBezTo>
                  <a:close/>
                  <a:moveTo>
                    <a:pt x="15" y="3"/>
                  </a:moveTo>
                  <a:cubicBezTo>
                    <a:pt x="16" y="3"/>
                    <a:pt x="16" y="0"/>
                    <a:pt x="15" y="1"/>
                  </a:cubicBezTo>
                  <a:cubicBezTo>
                    <a:pt x="15" y="1"/>
                    <a:pt x="15" y="3"/>
                    <a:pt x="15"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306"/>
            <p:cNvSpPr>
              <a:spLocks noEditPoints="1"/>
            </p:cNvSpPr>
            <p:nvPr/>
          </p:nvSpPr>
          <p:spPr bwMode="auto">
            <a:xfrm>
              <a:off x="3150" y="1659"/>
              <a:ext cx="42" cy="41"/>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close/>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307"/>
            <p:cNvSpPr>
              <a:spLocks noEditPoints="1"/>
            </p:cNvSpPr>
            <p:nvPr/>
          </p:nvSpPr>
          <p:spPr bwMode="auto">
            <a:xfrm>
              <a:off x="3179" y="1492"/>
              <a:ext cx="117" cy="200"/>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6"/>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6"/>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close/>
                  <a:moveTo>
                    <a:pt x="16" y="40"/>
                  </a:moveTo>
                  <a:cubicBezTo>
                    <a:pt x="15" y="40"/>
                    <a:pt x="14" y="43"/>
                    <a:pt x="15" y="43"/>
                  </a:cubicBezTo>
                  <a:cubicBezTo>
                    <a:pt x="15" y="43"/>
                    <a:pt x="17" y="40"/>
                    <a:pt x="16" y="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308"/>
            <p:cNvSpPr>
              <a:spLocks noEditPoints="1"/>
            </p:cNvSpPr>
            <p:nvPr/>
          </p:nvSpPr>
          <p:spPr bwMode="auto">
            <a:xfrm>
              <a:off x="3275" y="1634"/>
              <a:ext cx="58" cy="29"/>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close/>
                  <a:moveTo>
                    <a:pt x="1" y="3"/>
                  </a:moveTo>
                  <a:cubicBezTo>
                    <a:pt x="0" y="4"/>
                    <a:pt x="0" y="5"/>
                    <a:pt x="0" y="5"/>
                  </a:cubicBezTo>
                  <a:cubicBezTo>
                    <a:pt x="1" y="5"/>
                    <a:pt x="2" y="4"/>
                    <a:pt x="2" y="4"/>
                  </a:cubicBezTo>
                  <a:cubicBezTo>
                    <a:pt x="3" y="4"/>
                    <a:pt x="2" y="3"/>
                    <a:pt x="1" y="3"/>
                  </a:cubicBezTo>
                  <a:close/>
                  <a:moveTo>
                    <a:pt x="2" y="3"/>
                  </a:moveTo>
                  <a:cubicBezTo>
                    <a:pt x="2" y="2"/>
                    <a:pt x="0" y="2"/>
                    <a:pt x="1" y="3"/>
                  </a:cubicBezTo>
                  <a:cubicBezTo>
                    <a:pt x="1" y="3"/>
                    <a:pt x="2" y="3"/>
                    <a:pt x="2"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309"/>
            <p:cNvSpPr>
              <a:spLocks/>
            </p:cNvSpPr>
            <p:nvPr/>
          </p:nvSpPr>
          <p:spPr bwMode="auto">
            <a:xfrm>
              <a:off x="3379" y="2220"/>
              <a:ext cx="74" cy="92"/>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310"/>
            <p:cNvSpPr>
              <a:spLocks/>
            </p:cNvSpPr>
            <p:nvPr/>
          </p:nvSpPr>
          <p:spPr bwMode="auto">
            <a:xfrm>
              <a:off x="3341" y="2229"/>
              <a:ext cx="50" cy="50"/>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311"/>
            <p:cNvSpPr>
              <a:spLocks/>
            </p:cNvSpPr>
            <p:nvPr/>
          </p:nvSpPr>
          <p:spPr bwMode="auto">
            <a:xfrm>
              <a:off x="3586" y="1813"/>
              <a:ext cx="162" cy="95"/>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312"/>
            <p:cNvSpPr>
              <a:spLocks noEditPoints="1"/>
            </p:cNvSpPr>
            <p:nvPr/>
          </p:nvSpPr>
          <p:spPr bwMode="auto">
            <a:xfrm>
              <a:off x="3121" y="1280"/>
              <a:ext cx="237" cy="375"/>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close/>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close/>
                  <a:moveTo>
                    <a:pt x="14" y="10"/>
                  </a:moveTo>
                  <a:cubicBezTo>
                    <a:pt x="14" y="11"/>
                    <a:pt x="15" y="12"/>
                    <a:pt x="15" y="11"/>
                  </a:cubicBezTo>
                  <a:cubicBezTo>
                    <a:pt x="16" y="11"/>
                    <a:pt x="15" y="10"/>
                    <a:pt x="14" y="10"/>
                  </a:cubicBezTo>
                  <a:cubicBezTo>
                    <a:pt x="13" y="9"/>
                    <a:pt x="13" y="8"/>
                    <a:pt x="12" y="8"/>
                  </a:cubicBezTo>
                  <a:cubicBezTo>
                    <a:pt x="12" y="9"/>
                    <a:pt x="13" y="10"/>
                    <a:pt x="14" y="10"/>
                  </a:cubicBezTo>
                  <a:close/>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6" name="Freeform 313"/>
            <p:cNvSpPr>
              <a:spLocks/>
            </p:cNvSpPr>
            <p:nvPr/>
          </p:nvSpPr>
          <p:spPr bwMode="auto">
            <a:xfrm>
              <a:off x="4799" y="1580"/>
              <a:ext cx="29" cy="12"/>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7" name="Freeform 314"/>
            <p:cNvSpPr>
              <a:spLocks noEditPoints="1"/>
            </p:cNvSpPr>
            <p:nvPr/>
          </p:nvSpPr>
          <p:spPr bwMode="auto">
            <a:xfrm>
              <a:off x="4255" y="1813"/>
              <a:ext cx="158" cy="158"/>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close/>
                  <a:moveTo>
                    <a:pt x="24" y="13"/>
                  </a:moveTo>
                  <a:cubicBezTo>
                    <a:pt x="23" y="13"/>
                    <a:pt x="23" y="16"/>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close/>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close/>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close/>
                </a:path>
              </a:pathLst>
            </a:custGeom>
            <a:solidFill>
              <a:srgbClr val="2C5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8" name="Freeform 315"/>
            <p:cNvSpPr>
              <a:spLocks noEditPoints="1"/>
            </p:cNvSpPr>
            <p:nvPr/>
          </p:nvSpPr>
          <p:spPr bwMode="auto">
            <a:xfrm>
              <a:off x="3752" y="1717"/>
              <a:ext cx="553" cy="383"/>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2 w 133"/>
                <a:gd name="T51" fmla="*/ 49 h 92"/>
                <a:gd name="T52" fmla="*/ 11 w 133"/>
                <a:gd name="T53" fmla="*/ 54 h 92"/>
                <a:gd name="T54" fmla="*/ 11 w 133"/>
                <a:gd name="T55" fmla="*/ 60 h 92"/>
                <a:gd name="T56" fmla="*/ 15 w 133"/>
                <a:gd name="T57" fmla="*/ 63 h 92"/>
                <a:gd name="T58" fmla="*/ 27 w 133"/>
                <a:gd name="T59" fmla="*/ 68 h 92"/>
                <a:gd name="T60" fmla="*/ 32 w 133"/>
                <a:gd name="T61" fmla="*/ 69 h 92"/>
                <a:gd name="T62" fmla="*/ 36 w 133"/>
                <a:gd name="T63" fmla="*/ 68 h 92"/>
                <a:gd name="T64" fmla="*/ 41 w 133"/>
                <a:gd name="T65" fmla="*/ 67 h 92"/>
                <a:gd name="T66" fmla="*/ 48 w 133"/>
                <a:gd name="T67" fmla="*/ 67 h 92"/>
                <a:gd name="T68" fmla="*/ 52 w 133"/>
                <a:gd name="T69" fmla="*/ 69 h 92"/>
                <a:gd name="T70" fmla="*/ 50 w 133"/>
                <a:gd name="T71" fmla="*/ 78 h 92"/>
                <a:gd name="T72" fmla="*/ 54 w 133"/>
                <a:gd name="T73" fmla="*/ 82 h 92"/>
                <a:gd name="T74" fmla="*/ 59 w 133"/>
                <a:gd name="T75" fmla="*/ 84 h 92"/>
                <a:gd name="T76" fmla="*/ 62 w 133"/>
                <a:gd name="T77" fmla="*/ 81 h 92"/>
                <a:gd name="T78" fmla="*/ 69 w 133"/>
                <a:gd name="T79" fmla="*/ 80 h 92"/>
                <a:gd name="T80" fmla="*/ 74 w 133"/>
                <a:gd name="T81" fmla="*/ 83 h 92"/>
                <a:gd name="T82" fmla="*/ 77 w 133"/>
                <a:gd name="T83" fmla="*/ 86 h 92"/>
                <a:gd name="T84" fmla="*/ 88 w 133"/>
                <a:gd name="T85" fmla="*/ 81 h 92"/>
                <a:gd name="T86" fmla="*/ 95 w 133"/>
                <a:gd name="T87" fmla="*/ 77 h 92"/>
                <a:gd name="T88" fmla="*/ 99 w 133"/>
                <a:gd name="T89" fmla="*/ 72 h 92"/>
                <a:gd name="T90" fmla="*/ 103 w 133"/>
                <a:gd name="T91" fmla="*/ 68 h 92"/>
                <a:gd name="T92" fmla="*/ 104 w 133"/>
                <a:gd name="T93" fmla="*/ 63 h 92"/>
                <a:gd name="T94" fmla="*/ 103 w 133"/>
                <a:gd name="T95" fmla="*/ 60 h 92"/>
                <a:gd name="T96" fmla="*/ 102 w 133"/>
                <a:gd name="T97" fmla="*/ 57 h 92"/>
                <a:gd name="T98" fmla="*/ 99 w 133"/>
                <a:gd name="T99" fmla="*/ 50 h 92"/>
                <a:gd name="T100" fmla="*/ 105 w 133"/>
                <a:gd name="T101" fmla="*/ 46 h 92"/>
                <a:gd name="T102" fmla="*/ 98 w 133"/>
                <a:gd name="T103" fmla="*/ 44 h 92"/>
                <a:gd name="T104" fmla="*/ 101 w 133"/>
                <a:gd name="T105" fmla="*/ 38 h 92"/>
                <a:gd name="T106" fmla="*/ 104 w 133"/>
                <a:gd name="T107" fmla="*/ 41 h 92"/>
                <a:gd name="T108" fmla="*/ 114 w 133"/>
                <a:gd name="T109" fmla="*/ 35 h 92"/>
                <a:gd name="T110" fmla="*/ 119 w 133"/>
                <a:gd name="T111" fmla="*/ 33 h 92"/>
                <a:gd name="T112" fmla="*/ 124 w 133"/>
                <a:gd name="T113" fmla="*/ 31 h 92"/>
                <a:gd name="T114" fmla="*/ 125 w 133"/>
                <a:gd name="T115" fmla="*/ 25 h 92"/>
                <a:gd name="T116" fmla="*/ 131 w 133"/>
                <a:gd name="T117" fmla="*/ 21 h 92"/>
                <a:gd name="T118" fmla="*/ 101 w 133"/>
                <a:gd name="T119" fmla="*/ 82 h 92"/>
                <a:gd name="T120" fmla="*/ 75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2"/>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0"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4"/>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1"/>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9"/>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close/>
                  <a:moveTo>
                    <a:pt x="100" y="78"/>
                  </a:moveTo>
                  <a:cubicBezTo>
                    <a:pt x="100" y="81"/>
                    <a:pt x="101" y="82"/>
                    <a:pt x="101" y="82"/>
                  </a:cubicBezTo>
                  <a:cubicBezTo>
                    <a:pt x="102" y="82"/>
                    <a:pt x="105" y="76"/>
                    <a:pt x="104" y="75"/>
                  </a:cubicBezTo>
                  <a:cubicBezTo>
                    <a:pt x="104" y="75"/>
                    <a:pt x="101" y="76"/>
                    <a:pt x="100" y="78"/>
                  </a:cubicBezTo>
                  <a:close/>
                  <a:moveTo>
                    <a:pt x="77" y="87"/>
                  </a:moveTo>
                  <a:cubicBezTo>
                    <a:pt x="76" y="87"/>
                    <a:pt x="74" y="89"/>
                    <a:pt x="75" y="90"/>
                  </a:cubicBezTo>
                  <a:cubicBezTo>
                    <a:pt x="76" y="92"/>
                    <a:pt x="78" y="91"/>
                    <a:pt x="78" y="90"/>
                  </a:cubicBezTo>
                  <a:cubicBezTo>
                    <a:pt x="79" y="89"/>
                    <a:pt x="80" y="88"/>
                    <a:pt x="80" y="87"/>
                  </a:cubicBezTo>
                  <a:cubicBezTo>
                    <a:pt x="80" y="87"/>
                    <a:pt x="78" y="87"/>
                    <a:pt x="77" y="87"/>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9" name="Freeform 316"/>
            <p:cNvSpPr>
              <a:spLocks noEditPoints="1"/>
            </p:cNvSpPr>
            <p:nvPr/>
          </p:nvSpPr>
          <p:spPr bwMode="auto">
            <a:xfrm>
              <a:off x="4139" y="2091"/>
              <a:ext cx="91" cy="125"/>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close/>
                  <a:moveTo>
                    <a:pt x="8" y="12"/>
                  </a:moveTo>
                  <a:cubicBezTo>
                    <a:pt x="8" y="13"/>
                    <a:pt x="8" y="15"/>
                    <a:pt x="10" y="15"/>
                  </a:cubicBezTo>
                  <a:cubicBezTo>
                    <a:pt x="11" y="14"/>
                    <a:pt x="8" y="12"/>
                    <a:pt x="8" y="12"/>
                  </a:cubicBezTo>
                  <a:close/>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close/>
                  <a:moveTo>
                    <a:pt x="4" y="20"/>
                  </a:moveTo>
                  <a:cubicBezTo>
                    <a:pt x="3" y="21"/>
                    <a:pt x="0" y="23"/>
                    <a:pt x="1" y="24"/>
                  </a:cubicBezTo>
                  <a:cubicBezTo>
                    <a:pt x="1" y="24"/>
                    <a:pt x="4" y="21"/>
                    <a:pt x="5" y="20"/>
                  </a:cubicBezTo>
                  <a:cubicBezTo>
                    <a:pt x="6" y="19"/>
                    <a:pt x="6" y="18"/>
                    <a:pt x="5" y="18"/>
                  </a:cubicBezTo>
                  <a:cubicBezTo>
                    <a:pt x="5" y="17"/>
                    <a:pt x="5" y="19"/>
                    <a:pt x="4" y="20"/>
                  </a:cubicBezTo>
                  <a:close/>
                  <a:moveTo>
                    <a:pt x="15" y="21"/>
                  </a:moveTo>
                  <a:cubicBezTo>
                    <a:pt x="15" y="22"/>
                    <a:pt x="17" y="21"/>
                    <a:pt x="17" y="20"/>
                  </a:cubicBezTo>
                  <a:cubicBezTo>
                    <a:pt x="16" y="20"/>
                    <a:pt x="15" y="21"/>
                    <a:pt x="15" y="21"/>
                  </a:cubicBezTo>
                  <a:close/>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close/>
                </a:path>
              </a:pathLst>
            </a:custGeom>
            <a:solidFill>
              <a:srgbClr val="2C5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0" name="Freeform 317"/>
            <p:cNvSpPr>
              <a:spLocks noEditPoints="1"/>
            </p:cNvSpPr>
            <p:nvPr/>
          </p:nvSpPr>
          <p:spPr bwMode="auto">
            <a:xfrm>
              <a:off x="4359" y="2295"/>
              <a:ext cx="108" cy="71"/>
            </a:xfrm>
            <a:custGeom>
              <a:avLst/>
              <a:gdLst>
                <a:gd name="T0" fmla="*/ 20 w 26"/>
                <a:gd name="T1" fmla="*/ 16 h 17"/>
                <a:gd name="T2" fmla="*/ 19 w 26"/>
                <a:gd name="T3" fmla="*/ 15 h 17"/>
                <a:gd name="T4" fmla="*/ 17 w 26"/>
                <a:gd name="T5" fmla="*/ 14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4"/>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close/>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1" name="Freeform 318"/>
            <p:cNvSpPr>
              <a:spLocks/>
            </p:cNvSpPr>
            <p:nvPr/>
          </p:nvSpPr>
          <p:spPr bwMode="auto">
            <a:xfrm>
              <a:off x="3806" y="2179"/>
              <a:ext cx="21" cy="37"/>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2" name="Freeform 319"/>
            <p:cNvSpPr>
              <a:spLocks/>
            </p:cNvSpPr>
            <p:nvPr/>
          </p:nvSpPr>
          <p:spPr bwMode="auto">
            <a:xfrm>
              <a:off x="3466" y="2374"/>
              <a:ext cx="66" cy="13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5"/>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3" name="Freeform 320"/>
            <p:cNvSpPr>
              <a:spLocks noEditPoints="1"/>
            </p:cNvSpPr>
            <p:nvPr/>
          </p:nvSpPr>
          <p:spPr bwMode="auto">
            <a:xfrm>
              <a:off x="3462" y="2087"/>
              <a:ext cx="108" cy="6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close/>
                  <a:moveTo>
                    <a:pt x="24" y="15"/>
                  </a:moveTo>
                  <a:cubicBezTo>
                    <a:pt x="25" y="16"/>
                    <a:pt x="26" y="15"/>
                    <a:pt x="26" y="15"/>
                  </a:cubicBezTo>
                  <a:cubicBezTo>
                    <a:pt x="26" y="15"/>
                    <a:pt x="23" y="15"/>
                    <a:pt x="24" y="1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4" name="Freeform 321"/>
            <p:cNvSpPr>
              <a:spLocks noEditPoints="1"/>
            </p:cNvSpPr>
            <p:nvPr/>
          </p:nvSpPr>
          <p:spPr bwMode="auto">
            <a:xfrm>
              <a:off x="4101" y="2366"/>
              <a:ext cx="378" cy="337"/>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close/>
                  <a:moveTo>
                    <a:pt x="41" y="2"/>
                  </a:moveTo>
                  <a:cubicBezTo>
                    <a:pt x="41" y="2"/>
                    <a:pt x="37" y="2"/>
                    <a:pt x="38" y="3"/>
                  </a:cubicBezTo>
                  <a:cubicBezTo>
                    <a:pt x="39" y="3"/>
                    <a:pt x="41" y="3"/>
                    <a:pt x="41" y="2"/>
                  </a:cubicBezTo>
                  <a:close/>
                  <a:moveTo>
                    <a:pt x="52" y="60"/>
                  </a:moveTo>
                  <a:cubicBezTo>
                    <a:pt x="53" y="61"/>
                    <a:pt x="54" y="61"/>
                    <a:pt x="55" y="60"/>
                  </a:cubicBezTo>
                  <a:cubicBezTo>
                    <a:pt x="55" y="59"/>
                    <a:pt x="51" y="60"/>
                    <a:pt x="52" y="60"/>
                  </a:cubicBezTo>
                  <a:close/>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5" name="Freeform 322"/>
            <p:cNvSpPr>
              <a:spLocks/>
            </p:cNvSpPr>
            <p:nvPr/>
          </p:nvSpPr>
          <p:spPr bwMode="auto">
            <a:xfrm>
              <a:off x="3557" y="1846"/>
              <a:ext cx="129" cy="83"/>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6" name="Freeform 323"/>
            <p:cNvSpPr>
              <a:spLocks/>
            </p:cNvSpPr>
            <p:nvPr/>
          </p:nvSpPr>
          <p:spPr bwMode="auto">
            <a:xfrm>
              <a:off x="3474" y="1875"/>
              <a:ext cx="183" cy="154"/>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7"/>
                    <a:pt x="40" y="36"/>
                  </a:cubicBezTo>
                  <a:cubicBezTo>
                    <a:pt x="40" y="35"/>
                    <a:pt x="41" y="34"/>
                    <a:pt x="41" y="34"/>
                  </a:cubicBezTo>
                  <a:cubicBezTo>
                    <a:pt x="42" y="34"/>
                    <a:pt x="43" y="34"/>
                    <a:pt x="43" y="33"/>
                  </a:cubicBezTo>
                  <a:cubicBezTo>
                    <a:pt x="44" y="33"/>
                    <a:pt x="43" y="32"/>
                    <a:pt x="43"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7" name="Freeform 324"/>
            <p:cNvSpPr>
              <a:spLocks noEditPoints="1"/>
            </p:cNvSpPr>
            <p:nvPr/>
          </p:nvSpPr>
          <p:spPr bwMode="auto">
            <a:xfrm>
              <a:off x="3499" y="1692"/>
              <a:ext cx="374" cy="179"/>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29"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79"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close/>
                  <a:moveTo>
                    <a:pt x="34" y="27"/>
                  </a:moveTo>
                  <a:cubicBezTo>
                    <a:pt x="33" y="27"/>
                    <a:pt x="31" y="27"/>
                    <a:pt x="30" y="26"/>
                  </a:cubicBezTo>
                  <a:cubicBezTo>
                    <a:pt x="30" y="26"/>
                    <a:pt x="34" y="26"/>
                    <a:pt x="34" y="27"/>
                  </a:cubicBezTo>
                  <a:close/>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8" name="Freeform 325"/>
            <p:cNvSpPr>
              <a:spLocks noEditPoints="1"/>
            </p:cNvSpPr>
            <p:nvPr/>
          </p:nvSpPr>
          <p:spPr bwMode="auto">
            <a:xfrm>
              <a:off x="3254" y="1259"/>
              <a:ext cx="1566" cy="604"/>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close/>
                  <a:moveTo>
                    <a:pt x="100" y="4"/>
                  </a:moveTo>
                  <a:cubicBezTo>
                    <a:pt x="103" y="4"/>
                    <a:pt x="102" y="2"/>
                    <a:pt x="101" y="2"/>
                  </a:cubicBezTo>
                  <a:cubicBezTo>
                    <a:pt x="100" y="2"/>
                    <a:pt x="100" y="3"/>
                    <a:pt x="99" y="3"/>
                  </a:cubicBezTo>
                  <a:cubicBezTo>
                    <a:pt x="98" y="3"/>
                    <a:pt x="96" y="3"/>
                    <a:pt x="96" y="4"/>
                  </a:cubicBezTo>
                  <a:cubicBezTo>
                    <a:pt x="97" y="5"/>
                    <a:pt x="99" y="4"/>
                    <a:pt x="100" y="4"/>
                  </a:cubicBezTo>
                  <a:close/>
                  <a:moveTo>
                    <a:pt x="113" y="40"/>
                  </a:moveTo>
                  <a:cubicBezTo>
                    <a:pt x="114" y="41"/>
                    <a:pt x="116" y="40"/>
                    <a:pt x="116" y="40"/>
                  </a:cubicBezTo>
                  <a:cubicBezTo>
                    <a:pt x="116" y="39"/>
                    <a:pt x="115" y="39"/>
                    <a:pt x="114" y="39"/>
                  </a:cubicBezTo>
                  <a:cubicBezTo>
                    <a:pt x="112" y="39"/>
                    <a:pt x="112" y="40"/>
                    <a:pt x="113" y="40"/>
                  </a:cubicBezTo>
                  <a:close/>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close/>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close/>
                  <a:moveTo>
                    <a:pt x="132" y="41"/>
                  </a:moveTo>
                  <a:cubicBezTo>
                    <a:pt x="133" y="42"/>
                    <a:pt x="134" y="42"/>
                    <a:pt x="133" y="41"/>
                  </a:cubicBezTo>
                  <a:cubicBezTo>
                    <a:pt x="133" y="40"/>
                    <a:pt x="131" y="41"/>
                    <a:pt x="132" y="41"/>
                  </a:cubicBezTo>
                  <a:close/>
                  <a:moveTo>
                    <a:pt x="159" y="2"/>
                  </a:moveTo>
                  <a:cubicBezTo>
                    <a:pt x="160" y="1"/>
                    <a:pt x="155" y="2"/>
                    <a:pt x="156" y="3"/>
                  </a:cubicBezTo>
                  <a:cubicBezTo>
                    <a:pt x="157" y="3"/>
                    <a:pt x="159" y="3"/>
                    <a:pt x="159" y="2"/>
                  </a:cubicBezTo>
                  <a:close/>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close/>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close/>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close/>
                  <a:moveTo>
                    <a:pt x="273" y="40"/>
                  </a:moveTo>
                  <a:cubicBezTo>
                    <a:pt x="274" y="40"/>
                    <a:pt x="272" y="37"/>
                    <a:pt x="270" y="37"/>
                  </a:cubicBezTo>
                  <a:cubicBezTo>
                    <a:pt x="268" y="37"/>
                    <a:pt x="266" y="38"/>
                    <a:pt x="266" y="39"/>
                  </a:cubicBezTo>
                  <a:cubicBezTo>
                    <a:pt x="267" y="40"/>
                    <a:pt x="271" y="40"/>
                    <a:pt x="273" y="40"/>
                  </a:cubicBezTo>
                  <a:close/>
                  <a:moveTo>
                    <a:pt x="267" y="36"/>
                  </a:moveTo>
                  <a:cubicBezTo>
                    <a:pt x="267" y="35"/>
                    <a:pt x="264" y="36"/>
                    <a:pt x="265" y="36"/>
                  </a:cubicBezTo>
                  <a:cubicBezTo>
                    <a:pt x="266" y="37"/>
                    <a:pt x="267" y="37"/>
                    <a:pt x="267" y="36"/>
                  </a:cubicBezTo>
                  <a:close/>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close/>
                  <a:moveTo>
                    <a:pt x="60" y="5"/>
                  </a:moveTo>
                  <a:cubicBezTo>
                    <a:pt x="62" y="4"/>
                    <a:pt x="64" y="5"/>
                    <a:pt x="64" y="4"/>
                  </a:cubicBezTo>
                  <a:cubicBezTo>
                    <a:pt x="64" y="4"/>
                    <a:pt x="61" y="3"/>
                    <a:pt x="60" y="4"/>
                  </a:cubicBezTo>
                  <a:cubicBezTo>
                    <a:pt x="59" y="5"/>
                    <a:pt x="56" y="4"/>
                    <a:pt x="57" y="5"/>
                  </a:cubicBezTo>
                  <a:cubicBezTo>
                    <a:pt x="57" y="5"/>
                    <a:pt x="59" y="6"/>
                    <a:pt x="60" y="5"/>
                  </a:cubicBezTo>
                  <a:close/>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close/>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close/>
                  <a:moveTo>
                    <a:pt x="64" y="57"/>
                  </a:moveTo>
                  <a:cubicBezTo>
                    <a:pt x="65" y="59"/>
                    <a:pt x="67" y="56"/>
                    <a:pt x="68" y="56"/>
                  </a:cubicBezTo>
                  <a:cubicBezTo>
                    <a:pt x="69" y="56"/>
                    <a:pt x="67" y="55"/>
                    <a:pt x="66" y="55"/>
                  </a:cubicBezTo>
                  <a:cubicBezTo>
                    <a:pt x="64" y="54"/>
                    <a:pt x="62" y="56"/>
                    <a:pt x="64" y="57"/>
                  </a:cubicBezTo>
                  <a:close/>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7"/>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7"/>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2"/>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2"/>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9"/>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9"/>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close/>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close/>
                  <a:moveTo>
                    <a:pt x="203" y="34"/>
                  </a:moveTo>
                  <a:cubicBezTo>
                    <a:pt x="203" y="35"/>
                    <a:pt x="201" y="35"/>
                    <a:pt x="201" y="35"/>
                  </a:cubicBezTo>
                  <a:cubicBezTo>
                    <a:pt x="202" y="36"/>
                    <a:pt x="205" y="36"/>
                    <a:pt x="205" y="35"/>
                  </a:cubicBezTo>
                  <a:cubicBezTo>
                    <a:pt x="206" y="34"/>
                    <a:pt x="203" y="34"/>
                    <a:pt x="203" y="34"/>
                  </a:cubicBezTo>
                  <a:close/>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close/>
                  <a:moveTo>
                    <a:pt x="76" y="6"/>
                  </a:moveTo>
                  <a:cubicBezTo>
                    <a:pt x="76" y="5"/>
                    <a:pt x="72" y="7"/>
                    <a:pt x="73" y="7"/>
                  </a:cubicBezTo>
                  <a:cubicBezTo>
                    <a:pt x="74" y="7"/>
                    <a:pt x="76" y="8"/>
                    <a:pt x="76" y="6"/>
                  </a:cubicBezTo>
                  <a:close/>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close/>
                  <a:moveTo>
                    <a:pt x="95" y="4"/>
                  </a:moveTo>
                  <a:cubicBezTo>
                    <a:pt x="96" y="4"/>
                    <a:pt x="94" y="4"/>
                    <a:pt x="94" y="3"/>
                  </a:cubicBezTo>
                  <a:cubicBezTo>
                    <a:pt x="94" y="3"/>
                    <a:pt x="91" y="2"/>
                    <a:pt x="91" y="3"/>
                  </a:cubicBezTo>
                  <a:cubicBezTo>
                    <a:pt x="91" y="4"/>
                    <a:pt x="88" y="4"/>
                    <a:pt x="89" y="5"/>
                  </a:cubicBezTo>
                  <a:cubicBezTo>
                    <a:pt x="91" y="6"/>
                    <a:pt x="95" y="5"/>
                    <a:pt x="95" y="4"/>
                  </a:cubicBezTo>
                  <a:close/>
                  <a:moveTo>
                    <a:pt x="85" y="3"/>
                  </a:moveTo>
                  <a:cubicBezTo>
                    <a:pt x="85" y="2"/>
                    <a:pt x="83" y="3"/>
                    <a:pt x="81" y="2"/>
                  </a:cubicBezTo>
                  <a:cubicBezTo>
                    <a:pt x="79" y="2"/>
                    <a:pt x="78" y="2"/>
                    <a:pt x="80" y="3"/>
                  </a:cubicBezTo>
                  <a:cubicBezTo>
                    <a:pt x="80" y="3"/>
                    <a:pt x="77" y="3"/>
                    <a:pt x="77" y="4"/>
                  </a:cubicBezTo>
                  <a:cubicBezTo>
                    <a:pt x="78" y="5"/>
                    <a:pt x="85" y="5"/>
                    <a:pt x="85" y="3"/>
                  </a:cubicBezTo>
                  <a:close/>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9" name="Freeform 326"/>
            <p:cNvSpPr>
              <a:spLocks noEditPoints="1"/>
            </p:cNvSpPr>
            <p:nvPr/>
          </p:nvSpPr>
          <p:spPr bwMode="auto">
            <a:xfrm>
              <a:off x="3254" y="1259"/>
              <a:ext cx="1566" cy="604"/>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close/>
                  <a:moveTo>
                    <a:pt x="100" y="4"/>
                  </a:moveTo>
                  <a:cubicBezTo>
                    <a:pt x="103" y="4"/>
                    <a:pt x="102" y="2"/>
                    <a:pt x="101" y="2"/>
                  </a:cubicBezTo>
                  <a:cubicBezTo>
                    <a:pt x="100" y="2"/>
                    <a:pt x="100" y="3"/>
                    <a:pt x="99" y="3"/>
                  </a:cubicBezTo>
                  <a:cubicBezTo>
                    <a:pt x="98" y="3"/>
                    <a:pt x="96" y="3"/>
                    <a:pt x="96" y="4"/>
                  </a:cubicBezTo>
                  <a:cubicBezTo>
                    <a:pt x="97" y="5"/>
                    <a:pt x="99" y="4"/>
                    <a:pt x="100" y="4"/>
                  </a:cubicBezTo>
                  <a:close/>
                  <a:moveTo>
                    <a:pt x="113" y="40"/>
                  </a:moveTo>
                  <a:cubicBezTo>
                    <a:pt x="114" y="41"/>
                    <a:pt x="116" y="40"/>
                    <a:pt x="116" y="40"/>
                  </a:cubicBezTo>
                  <a:cubicBezTo>
                    <a:pt x="116" y="39"/>
                    <a:pt x="115" y="39"/>
                    <a:pt x="114" y="39"/>
                  </a:cubicBezTo>
                  <a:cubicBezTo>
                    <a:pt x="112" y="39"/>
                    <a:pt x="112" y="40"/>
                    <a:pt x="113" y="40"/>
                  </a:cubicBezTo>
                  <a:close/>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close/>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close/>
                  <a:moveTo>
                    <a:pt x="132" y="41"/>
                  </a:moveTo>
                  <a:cubicBezTo>
                    <a:pt x="133" y="42"/>
                    <a:pt x="134" y="42"/>
                    <a:pt x="133" y="41"/>
                  </a:cubicBezTo>
                  <a:cubicBezTo>
                    <a:pt x="133" y="40"/>
                    <a:pt x="131" y="41"/>
                    <a:pt x="132" y="41"/>
                  </a:cubicBezTo>
                  <a:close/>
                  <a:moveTo>
                    <a:pt x="159" y="2"/>
                  </a:moveTo>
                  <a:cubicBezTo>
                    <a:pt x="160" y="1"/>
                    <a:pt x="155" y="2"/>
                    <a:pt x="156" y="3"/>
                  </a:cubicBezTo>
                  <a:cubicBezTo>
                    <a:pt x="157" y="3"/>
                    <a:pt x="159" y="3"/>
                    <a:pt x="159" y="2"/>
                  </a:cubicBezTo>
                  <a:close/>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close/>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close/>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close/>
                  <a:moveTo>
                    <a:pt x="273" y="40"/>
                  </a:moveTo>
                  <a:cubicBezTo>
                    <a:pt x="274" y="40"/>
                    <a:pt x="272" y="37"/>
                    <a:pt x="270" y="37"/>
                  </a:cubicBezTo>
                  <a:cubicBezTo>
                    <a:pt x="268" y="37"/>
                    <a:pt x="266" y="38"/>
                    <a:pt x="266" y="39"/>
                  </a:cubicBezTo>
                  <a:cubicBezTo>
                    <a:pt x="267" y="40"/>
                    <a:pt x="271" y="40"/>
                    <a:pt x="273" y="40"/>
                  </a:cubicBezTo>
                  <a:close/>
                  <a:moveTo>
                    <a:pt x="267" y="36"/>
                  </a:moveTo>
                  <a:cubicBezTo>
                    <a:pt x="267" y="35"/>
                    <a:pt x="264" y="36"/>
                    <a:pt x="265" y="36"/>
                  </a:cubicBezTo>
                  <a:cubicBezTo>
                    <a:pt x="266" y="37"/>
                    <a:pt x="267" y="37"/>
                    <a:pt x="267" y="36"/>
                  </a:cubicBezTo>
                  <a:close/>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close/>
                  <a:moveTo>
                    <a:pt x="60" y="5"/>
                  </a:moveTo>
                  <a:cubicBezTo>
                    <a:pt x="62" y="4"/>
                    <a:pt x="64" y="5"/>
                    <a:pt x="64" y="4"/>
                  </a:cubicBezTo>
                  <a:cubicBezTo>
                    <a:pt x="64" y="4"/>
                    <a:pt x="61" y="3"/>
                    <a:pt x="60" y="4"/>
                  </a:cubicBezTo>
                  <a:cubicBezTo>
                    <a:pt x="59" y="5"/>
                    <a:pt x="56" y="4"/>
                    <a:pt x="57" y="5"/>
                  </a:cubicBezTo>
                  <a:cubicBezTo>
                    <a:pt x="57" y="5"/>
                    <a:pt x="59" y="6"/>
                    <a:pt x="60" y="5"/>
                  </a:cubicBezTo>
                  <a:close/>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close/>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close/>
                  <a:moveTo>
                    <a:pt x="64" y="57"/>
                  </a:moveTo>
                  <a:cubicBezTo>
                    <a:pt x="65" y="59"/>
                    <a:pt x="67" y="56"/>
                    <a:pt x="68" y="56"/>
                  </a:cubicBezTo>
                  <a:cubicBezTo>
                    <a:pt x="69" y="56"/>
                    <a:pt x="67" y="55"/>
                    <a:pt x="66" y="55"/>
                  </a:cubicBezTo>
                  <a:cubicBezTo>
                    <a:pt x="64" y="54"/>
                    <a:pt x="62" y="56"/>
                    <a:pt x="64" y="57"/>
                  </a:cubicBezTo>
                  <a:close/>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7"/>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7"/>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2"/>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2"/>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9"/>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9"/>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close/>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close/>
                  <a:moveTo>
                    <a:pt x="203" y="34"/>
                  </a:moveTo>
                  <a:cubicBezTo>
                    <a:pt x="203" y="35"/>
                    <a:pt x="201" y="35"/>
                    <a:pt x="201" y="35"/>
                  </a:cubicBezTo>
                  <a:cubicBezTo>
                    <a:pt x="202" y="36"/>
                    <a:pt x="205" y="36"/>
                    <a:pt x="205" y="35"/>
                  </a:cubicBezTo>
                  <a:cubicBezTo>
                    <a:pt x="206" y="34"/>
                    <a:pt x="203" y="34"/>
                    <a:pt x="203" y="34"/>
                  </a:cubicBezTo>
                  <a:close/>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close/>
                  <a:moveTo>
                    <a:pt x="76" y="6"/>
                  </a:moveTo>
                  <a:cubicBezTo>
                    <a:pt x="76" y="5"/>
                    <a:pt x="72" y="7"/>
                    <a:pt x="73" y="7"/>
                  </a:cubicBezTo>
                  <a:cubicBezTo>
                    <a:pt x="74" y="7"/>
                    <a:pt x="76" y="8"/>
                    <a:pt x="76" y="6"/>
                  </a:cubicBezTo>
                  <a:close/>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close/>
                  <a:moveTo>
                    <a:pt x="95" y="4"/>
                  </a:moveTo>
                  <a:cubicBezTo>
                    <a:pt x="96" y="4"/>
                    <a:pt x="94" y="4"/>
                    <a:pt x="94" y="3"/>
                  </a:cubicBezTo>
                  <a:cubicBezTo>
                    <a:pt x="94" y="3"/>
                    <a:pt x="91" y="2"/>
                    <a:pt x="91" y="3"/>
                  </a:cubicBezTo>
                  <a:cubicBezTo>
                    <a:pt x="91" y="4"/>
                    <a:pt x="88" y="4"/>
                    <a:pt x="89" y="5"/>
                  </a:cubicBezTo>
                  <a:cubicBezTo>
                    <a:pt x="91" y="6"/>
                    <a:pt x="95" y="5"/>
                    <a:pt x="95" y="4"/>
                  </a:cubicBezTo>
                  <a:close/>
                  <a:moveTo>
                    <a:pt x="85" y="3"/>
                  </a:moveTo>
                  <a:cubicBezTo>
                    <a:pt x="85" y="2"/>
                    <a:pt x="83" y="3"/>
                    <a:pt x="81" y="2"/>
                  </a:cubicBezTo>
                  <a:cubicBezTo>
                    <a:pt x="79" y="2"/>
                    <a:pt x="78" y="2"/>
                    <a:pt x="80" y="3"/>
                  </a:cubicBezTo>
                  <a:cubicBezTo>
                    <a:pt x="80" y="3"/>
                    <a:pt x="77" y="3"/>
                    <a:pt x="77" y="4"/>
                  </a:cubicBezTo>
                  <a:cubicBezTo>
                    <a:pt x="78" y="5"/>
                    <a:pt x="85" y="5"/>
                    <a:pt x="85" y="3"/>
                  </a:cubicBezTo>
                  <a:close/>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0" name="Freeform 327"/>
            <p:cNvSpPr>
              <a:spLocks/>
            </p:cNvSpPr>
            <p:nvPr/>
          </p:nvSpPr>
          <p:spPr bwMode="auto">
            <a:xfrm>
              <a:off x="3188" y="2212"/>
              <a:ext cx="166" cy="179"/>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2"/>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1" name="Freeform 328"/>
            <p:cNvSpPr>
              <a:spLocks/>
            </p:cNvSpPr>
            <p:nvPr/>
          </p:nvSpPr>
          <p:spPr bwMode="auto">
            <a:xfrm>
              <a:off x="3337" y="2287"/>
              <a:ext cx="13" cy="21"/>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2" name="Freeform 329"/>
            <p:cNvSpPr>
              <a:spLocks/>
            </p:cNvSpPr>
            <p:nvPr/>
          </p:nvSpPr>
          <p:spPr bwMode="auto">
            <a:xfrm>
              <a:off x="3345" y="2362"/>
              <a:ext cx="100" cy="158"/>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3" name="Freeform 330"/>
            <p:cNvSpPr>
              <a:spLocks/>
            </p:cNvSpPr>
            <p:nvPr/>
          </p:nvSpPr>
          <p:spPr bwMode="auto">
            <a:xfrm>
              <a:off x="3341" y="2274"/>
              <a:ext cx="100" cy="100"/>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4" name="Freeform 331"/>
            <p:cNvSpPr>
              <a:spLocks/>
            </p:cNvSpPr>
            <p:nvPr/>
          </p:nvSpPr>
          <p:spPr bwMode="auto">
            <a:xfrm>
              <a:off x="3370" y="2354"/>
              <a:ext cx="29" cy="74"/>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5" name="Freeform 332"/>
            <p:cNvSpPr>
              <a:spLocks/>
            </p:cNvSpPr>
            <p:nvPr/>
          </p:nvSpPr>
          <p:spPr bwMode="auto">
            <a:xfrm>
              <a:off x="3694" y="1863"/>
              <a:ext cx="71" cy="50"/>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1"/>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6" name="Freeform 333"/>
            <p:cNvSpPr>
              <a:spLocks/>
            </p:cNvSpPr>
            <p:nvPr/>
          </p:nvSpPr>
          <p:spPr bwMode="auto">
            <a:xfrm>
              <a:off x="2349" y="2025"/>
              <a:ext cx="8" cy="16"/>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7" name="Freeform 334"/>
            <p:cNvSpPr>
              <a:spLocks/>
            </p:cNvSpPr>
            <p:nvPr/>
          </p:nvSpPr>
          <p:spPr bwMode="auto">
            <a:xfrm>
              <a:off x="2502" y="2166"/>
              <a:ext cx="9" cy="9"/>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8" name="Freeform 335"/>
            <p:cNvSpPr>
              <a:spLocks/>
            </p:cNvSpPr>
            <p:nvPr/>
          </p:nvSpPr>
          <p:spPr bwMode="auto">
            <a:xfrm>
              <a:off x="3470" y="1858"/>
              <a:ext cx="29" cy="30"/>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9" name="Freeform 336"/>
            <p:cNvSpPr>
              <a:spLocks noEditPoints="1"/>
            </p:cNvSpPr>
            <p:nvPr/>
          </p:nvSpPr>
          <p:spPr bwMode="auto">
            <a:xfrm>
              <a:off x="3482" y="1854"/>
              <a:ext cx="46" cy="3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close/>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0" name="Freeform 337"/>
            <p:cNvSpPr>
              <a:spLocks/>
            </p:cNvSpPr>
            <p:nvPr/>
          </p:nvSpPr>
          <p:spPr bwMode="auto">
            <a:xfrm>
              <a:off x="3628" y="1892"/>
              <a:ext cx="133" cy="95"/>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1" name="Freeform 338"/>
            <p:cNvSpPr>
              <a:spLocks/>
            </p:cNvSpPr>
            <p:nvPr/>
          </p:nvSpPr>
          <p:spPr bwMode="auto">
            <a:xfrm>
              <a:off x="3632" y="1908"/>
              <a:ext cx="154" cy="13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2" name="Freeform 339"/>
            <p:cNvSpPr>
              <a:spLocks noEditPoints="1"/>
            </p:cNvSpPr>
            <p:nvPr/>
          </p:nvSpPr>
          <p:spPr bwMode="auto">
            <a:xfrm>
              <a:off x="3939" y="2212"/>
              <a:ext cx="420" cy="154"/>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close/>
                  <a:moveTo>
                    <a:pt x="28" y="20"/>
                  </a:moveTo>
                  <a:cubicBezTo>
                    <a:pt x="28" y="19"/>
                    <a:pt x="27" y="20"/>
                    <a:pt x="27" y="20"/>
                  </a:cubicBezTo>
                  <a:cubicBezTo>
                    <a:pt x="28" y="21"/>
                    <a:pt x="28" y="20"/>
                    <a:pt x="28" y="20"/>
                  </a:cubicBezTo>
                  <a:close/>
                  <a:moveTo>
                    <a:pt x="4" y="10"/>
                  </a:moveTo>
                  <a:cubicBezTo>
                    <a:pt x="4" y="11"/>
                    <a:pt x="4" y="13"/>
                    <a:pt x="5" y="12"/>
                  </a:cubicBezTo>
                  <a:cubicBezTo>
                    <a:pt x="6" y="11"/>
                    <a:pt x="4" y="10"/>
                    <a:pt x="4" y="10"/>
                  </a:cubicBezTo>
                  <a:close/>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close/>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0"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close/>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close/>
                  <a:moveTo>
                    <a:pt x="68" y="21"/>
                  </a:moveTo>
                  <a:cubicBezTo>
                    <a:pt x="68" y="22"/>
                    <a:pt x="70" y="23"/>
                    <a:pt x="71" y="22"/>
                  </a:cubicBezTo>
                  <a:cubicBezTo>
                    <a:pt x="71" y="21"/>
                    <a:pt x="68" y="20"/>
                    <a:pt x="68" y="21"/>
                  </a:cubicBezTo>
                  <a:close/>
                  <a:moveTo>
                    <a:pt x="63" y="32"/>
                  </a:moveTo>
                  <a:cubicBezTo>
                    <a:pt x="61" y="32"/>
                    <a:pt x="60" y="33"/>
                    <a:pt x="58" y="32"/>
                  </a:cubicBezTo>
                  <a:cubicBezTo>
                    <a:pt x="56" y="32"/>
                    <a:pt x="54" y="32"/>
                    <a:pt x="54" y="33"/>
                  </a:cubicBezTo>
                  <a:cubicBezTo>
                    <a:pt x="54" y="33"/>
                    <a:pt x="56" y="34"/>
                    <a:pt x="58" y="34"/>
                  </a:cubicBezTo>
                  <a:cubicBezTo>
                    <a:pt x="59" y="34"/>
                    <a:pt x="61" y="33"/>
                    <a:pt x="62" y="33"/>
                  </a:cubicBezTo>
                  <a:cubicBezTo>
                    <a:pt x="63" y="33"/>
                    <a:pt x="65" y="32"/>
                    <a:pt x="63" y="32"/>
                  </a:cubicBezTo>
                  <a:close/>
                  <a:moveTo>
                    <a:pt x="77" y="20"/>
                  </a:moveTo>
                  <a:cubicBezTo>
                    <a:pt x="75" y="19"/>
                    <a:pt x="72" y="20"/>
                    <a:pt x="72" y="21"/>
                  </a:cubicBezTo>
                  <a:cubicBezTo>
                    <a:pt x="73" y="22"/>
                    <a:pt x="74" y="21"/>
                    <a:pt x="75" y="21"/>
                  </a:cubicBezTo>
                  <a:cubicBezTo>
                    <a:pt x="77" y="21"/>
                    <a:pt x="78" y="22"/>
                    <a:pt x="78" y="22"/>
                  </a:cubicBezTo>
                  <a:cubicBezTo>
                    <a:pt x="79" y="22"/>
                    <a:pt x="78" y="20"/>
                    <a:pt x="77" y="20"/>
                  </a:cubicBezTo>
                  <a:close/>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close/>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close/>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close/>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close/>
                  <a:moveTo>
                    <a:pt x="52" y="35"/>
                  </a:moveTo>
                  <a:cubicBezTo>
                    <a:pt x="53" y="36"/>
                    <a:pt x="54" y="36"/>
                    <a:pt x="54" y="36"/>
                  </a:cubicBezTo>
                  <a:cubicBezTo>
                    <a:pt x="55" y="36"/>
                    <a:pt x="56" y="37"/>
                    <a:pt x="56" y="36"/>
                  </a:cubicBezTo>
                  <a:cubicBezTo>
                    <a:pt x="56" y="35"/>
                    <a:pt x="52" y="34"/>
                    <a:pt x="52" y="35"/>
                  </a:cubicBezTo>
                  <a:close/>
                  <a:moveTo>
                    <a:pt x="49" y="32"/>
                  </a:moveTo>
                  <a:cubicBezTo>
                    <a:pt x="49" y="32"/>
                    <a:pt x="48" y="33"/>
                    <a:pt x="47" y="32"/>
                  </a:cubicBezTo>
                  <a:cubicBezTo>
                    <a:pt x="46" y="32"/>
                    <a:pt x="45" y="33"/>
                    <a:pt x="46" y="33"/>
                  </a:cubicBezTo>
                  <a:cubicBezTo>
                    <a:pt x="46" y="34"/>
                    <a:pt x="47" y="35"/>
                    <a:pt x="49" y="34"/>
                  </a:cubicBezTo>
                  <a:cubicBezTo>
                    <a:pt x="51" y="33"/>
                    <a:pt x="52" y="34"/>
                    <a:pt x="52" y="33"/>
                  </a:cubicBezTo>
                  <a:cubicBezTo>
                    <a:pt x="53" y="32"/>
                    <a:pt x="49" y="31"/>
                    <a:pt x="49"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3" name="Freeform 340"/>
            <p:cNvSpPr>
              <a:spLocks noEditPoints="1"/>
            </p:cNvSpPr>
            <p:nvPr/>
          </p:nvSpPr>
          <p:spPr bwMode="auto">
            <a:xfrm>
              <a:off x="4205" y="2345"/>
              <a:ext cx="29" cy="13"/>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close/>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close/>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4" name="Freeform 341"/>
            <p:cNvSpPr>
              <a:spLocks noEditPoints="1"/>
            </p:cNvSpPr>
            <p:nvPr/>
          </p:nvSpPr>
          <p:spPr bwMode="auto">
            <a:xfrm>
              <a:off x="3138" y="1796"/>
              <a:ext cx="104" cy="112"/>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close/>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close/>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5" name="Freeform 342"/>
            <p:cNvSpPr>
              <a:spLocks/>
            </p:cNvSpPr>
            <p:nvPr/>
          </p:nvSpPr>
          <p:spPr bwMode="auto">
            <a:xfrm>
              <a:off x="3242" y="1838"/>
              <a:ext cx="12" cy="12"/>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6" name="Freeform 343"/>
            <p:cNvSpPr>
              <a:spLocks/>
            </p:cNvSpPr>
            <p:nvPr/>
          </p:nvSpPr>
          <p:spPr bwMode="auto">
            <a:xfrm>
              <a:off x="3246" y="1804"/>
              <a:ext cx="37" cy="46"/>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7" name="Freeform 344"/>
            <p:cNvSpPr>
              <a:spLocks/>
            </p:cNvSpPr>
            <p:nvPr/>
          </p:nvSpPr>
          <p:spPr bwMode="auto">
            <a:xfrm rot="16200000">
              <a:off x="2538" y="2378"/>
              <a:ext cx="337" cy="424"/>
            </a:xfrm>
            <a:custGeom>
              <a:avLst/>
              <a:gdLst>
                <a:gd name="T0" fmla="*/ 0 w 922"/>
                <a:gd name="T1" fmla="*/ 624 h 624"/>
                <a:gd name="T2" fmla="*/ 0 w 922"/>
                <a:gd name="T3" fmla="*/ 0 h 624"/>
                <a:gd name="T4" fmla="*/ 922 w 922"/>
                <a:gd name="T5" fmla="*/ 0 h 624"/>
              </a:gdLst>
              <a:ahLst/>
              <a:cxnLst>
                <a:cxn ang="0">
                  <a:pos x="T0" y="T1"/>
                </a:cxn>
                <a:cxn ang="0">
                  <a:pos x="T2" y="T3"/>
                </a:cxn>
                <a:cxn ang="0">
                  <a:pos x="T4" y="T5"/>
                </a:cxn>
              </a:cxnLst>
              <a:rect l="0" t="0" r="r" b="b"/>
              <a:pathLst>
                <a:path w="922" h="624">
                  <a:moveTo>
                    <a:pt x="0" y="624"/>
                  </a:moveTo>
                  <a:lnTo>
                    <a:pt x="0" y="0"/>
                  </a:lnTo>
                  <a:lnTo>
                    <a:pt x="922" y="0"/>
                  </a:lnTo>
                </a:path>
              </a:pathLst>
            </a:custGeom>
            <a:noFill/>
            <a:ln w="25400" cap="flat">
              <a:solidFill>
                <a:srgbClr val="C0000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GB"/>
            </a:p>
          </p:txBody>
        </p:sp>
        <p:sp>
          <p:nvSpPr>
            <p:cNvPr id="320" name="Freeform 347"/>
            <p:cNvSpPr>
              <a:spLocks/>
            </p:cNvSpPr>
            <p:nvPr/>
          </p:nvSpPr>
          <p:spPr bwMode="auto">
            <a:xfrm rot="10800000">
              <a:off x="4581" y="1599"/>
              <a:ext cx="372" cy="354"/>
            </a:xfrm>
            <a:custGeom>
              <a:avLst/>
              <a:gdLst>
                <a:gd name="T0" fmla="*/ 0 w 922"/>
                <a:gd name="T1" fmla="*/ 0 h 624"/>
                <a:gd name="T2" fmla="*/ 0 w 922"/>
                <a:gd name="T3" fmla="*/ 624 h 624"/>
                <a:gd name="T4" fmla="*/ 922 w 922"/>
                <a:gd name="T5" fmla="*/ 624 h 624"/>
              </a:gdLst>
              <a:ahLst/>
              <a:cxnLst>
                <a:cxn ang="0">
                  <a:pos x="T0" y="T1"/>
                </a:cxn>
                <a:cxn ang="0">
                  <a:pos x="T2" y="T3"/>
                </a:cxn>
                <a:cxn ang="0">
                  <a:pos x="T4" y="T5"/>
                </a:cxn>
              </a:cxnLst>
              <a:rect l="0" t="0" r="r" b="b"/>
              <a:pathLst>
                <a:path w="922" h="624">
                  <a:moveTo>
                    <a:pt x="0" y="0"/>
                  </a:moveTo>
                  <a:lnTo>
                    <a:pt x="0" y="624"/>
                  </a:lnTo>
                  <a:lnTo>
                    <a:pt x="922" y="624"/>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3" name="Freeform 350"/>
            <p:cNvSpPr>
              <a:spLocks/>
            </p:cNvSpPr>
            <p:nvPr/>
          </p:nvSpPr>
          <p:spPr bwMode="auto">
            <a:xfrm rot="16200000">
              <a:off x="1807" y="1965"/>
              <a:ext cx="213" cy="430"/>
            </a:xfrm>
            <a:custGeom>
              <a:avLst/>
              <a:gdLst>
                <a:gd name="T0" fmla="*/ 864 w 864"/>
                <a:gd name="T1" fmla="*/ 620 h 620"/>
                <a:gd name="T2" fmla="*/ 864 w 864"/>
                <a:gd name="T3" fmla="*/ 0 h 620"/>
                <a:gd name="T4" fmla="*/ 0 w 864"/>
                <a:gd name="T5" fmla="*/ 0 h 620"/>
              </a:gdLst>
              <a:ahLst/>
              <a:cxnLst>
                <a:cxn ang="0">
                  <a:pos x="T0" y="T1"/>
                </a:cxn>
                <a:cxn ang="0">
                  <a:pos x="T2" y="T3"/>
                </a:cxn>
                <a:cxn ang="0">
                  <a:pos x="T4" y="T5"/>
                </a:cxn>
              </a:cxnLst>
              <a:rect l="0" t="0" r="r" b="b"/>
              <a:pathLst>
                <a:path w="864" h="620">
                  <a:moveTo>
                    <a:pt x="864" y="620"/>
                  </a:moveTo>
                  <a:lnTo>
                    <a:pt x="864" y="0"/>
                  </a:lnTo>
                  <a:lnTo>
                    <a:pt x="0" y="0"/>
                  </a:lnTo>
                </a:path>
              </a:pathLst>
            </a:custGeom>
            <a:noFill/>
            <a:ln w="25400" cap="flat">
              <a:solidFill>
                <a:srgbClr val="2C5D8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526" name="Group 525"/>
          <p:cNvGrpSpPr/>
          <p:nvPr/>
        </p:nvGrpSpPr>
        <p:grpSpPr>
          <a:xfrm>
            <a:off x="4880612" y="5307020"/>
            <a:ext cx="1771855" cy="1097790"/>
            <a:chOff x="9943045" y="2202737"/>
            <a:chExt cx="2522936" cy="1097790"/>
          </a:xfrm>
        </p:grpSpPr>
        <p:sp>
          <p:nvSpPr>
            <p:cNvPr id="527" name="TextBox 526"/>
            <p:cNvSpPr txBox="1"/>
            <p:nvPr/>
          </p:nvSpPr>
          <p:spPr>
            <a:xfrm>
              <a:off x="10013935" y="2202737"/>
              <a:ext cx="2080468" cy="338554"/>
            </a:xfrm>
            <a:prstGeom prst="rect">
              <a:avLst/>
            </a:prstGeom>
            <a:solidFill>
              <a:srgbClr val="C00000"/>
            </a:solidFill>
          </p:spPr>
          <p:txBody>
            <a:bodyPr wrap="square" rtlCol="0">
              <a:spAutoFit/>
            </a:bodyPr>
            <a:lstStyle/>
            <a:p>
              <a:pPr algn="ctr"/>
              <a:r>
                <a:rPr lang="en-GB" sz="1600" dirty="0" smtClean="0">
                  <a:solidFill>
                    <a:schemeClr val="bg1"/>
                  </a:solidFill>
                  <a:latin typeface="Century Gothic" charset="0"/>
                  <a:ea typeface="Century Gothic" charset="0"/>
                  <a:cs typeface="Century Gothic" charset="0"/>
                </a:rPr>
                <a:t>Ban policy</a:t>
              </a:r>
              <a:endParaRPr lang="en-GB" sz="1600" dirty="0">
                <a:solidFill>
                  <a:schemeClr val="bg1"/>
                </a:solidFill>
                <a:latin typeface="Century Gothic" charset="0"/>
                <a:ea typeface="Century Gothic" charset="0"/>
                <a:cs typeface="Century Gothic" charset="0"/>
              </a:endParaRPr>
            </a:p>
          </p:txBody>
        </p:sp>
        <p:sp>
          <p:nvSpPr>
            <p:cNvPr id="528" name="Rectangle 527"/>
            <p:cNvSpPr/>
            <p:nvPr/>
          </p:nvSpPr>
          <p:spPr>
            <a:xfrm>
              <a:off x="9943045" y="2592641"/>
              <a:ext cx="2522936" cy="707886"/>
            </a:xfrm>
            <a:prstGeom prst="rect">
              <a:avLst/>
            </a:prstGeom>
          </p:spPr>
          <p:txBody>
            <a:bodyPr wrap="square">
              <a:spAutoFit/>
            </a:bodyPr>
            <a:lstStyle/>
            <a:p>
              <a:r>
                <a:rPr lang="en-IN" sz="1000" dirty="0" smtClean="0">
                  <a:latin typeface="Century Gothic" charset="0"/>
                  <a:ea typeface="Century Gothic" charset="0"/>
                  <a:cs typeface="Century Gothic" charset="0"/>
                </a:rPr>
                <a:t>ICOs, cryptocurrencies and exchanges are subject to </a:t>
              </a:r>
              <a:r>
                <a:rPr lang="en-IN" sz="1000" b="1" dirty="0" smtClean="0">
                  <a:latin typeface="Century Gothic" charset="0"/>
                  <a:ea typeface="Century Gothic" charset="0"/>
                  <a:cs typeface="Century Gothic" charset="0"/>
                </a:rPr>
                <a:t>hostile policies </a:t>
              </a:r>
              <a:r>
                <a:rPr lang="en-IN" sz="1000" dirty="0" smtClean="0">
                  <a:latin typeface="Century Gothic" charset="0"/>
                  <a:ea typeface="Century Gothic" charset="0"/>
                  <a:cs typeface="Century Gothic" charset="0"/>
                </a:rPr>
                <a:t>or </a:t>
              </a:r>
              <a:r>
                <a:rPr lang="en-IN" sz="1000" b="1" dirty="0" smtClean="0">
                  <a:latin typeface="Century Gothic" charset="0"/>
                  <a:ea typeface="Century Gothic" charset="0"/>
                  <a:cs typeface="Century Gothic" charset="0"/>
                </a:rPr>
                <a:t>prohibiting rules</a:t>
              </a:r>
              <a:r>
                <a:rPr lang="en-IN" sz="1000" dirty="0" smtClean="0">
                  <a:latin typeface="Century Gothic" charset="0"/>
                  <a:ea typeface="Century Gothic" charset="0"/>
                  <a:cs typeface="Century Gothic" charset="0"/>
                </a:rPr>
                <a:t>.</a:t>
              </a:r>
              <a:endParaRPr lang="en-IN" sz="1000" dirty="0">
                <a:latin typeface="Century Gothic" charset="0"/>
                <a:ea typeface="Century Gothic" charset="0"/>
                <a:cs typeface="Century Gothic" charset="0"/>
              </a:endParaRPr>
            </a:p>
          </p:txBody>
        </p:sp>
      </p:grpSp>
      <p:grpSp>
        <p:nvGrpSpPr>
          <p:cNvPr id="529" name="Group 528"/>
          <p:cNvGrpSpPr/>
          <p:nvPr/>
        </p:nvGrpSpPr>
        <p:grpSpPr>
          <a:xfrm>
            <a:off x="507693" y="4177938"/>
            <a:ext cx="2574380" cy="371159"/>
            <a:chOff x="8794995" y="2351816"/>
            <a:chExt cx="2521655" cy="460191"/>
          </a:xfrm>
        </p:grpSpPr>
        <p:sp>
          <p:nvSpPr>
            <p:cNvPr id="530" name="TextBox 529"/>
            <p:cNvSpPr txBox="1"/>
            <p:nvPr/>
          </p:nvSpPr>
          <p:spPr>
            <a:xfrm>
              <a:off x="8956082" y="2351816"/>
              <a:ext cx="2347440" cy="460191"/>
            </a:xfrm>
            <a:prstGeom prst="rect">
              <a:avLst/>
            </a:prstGeom>
            <a:solidFill>
              <a:srgbClr val="2C5D85"/>
            </a:solidFill>
          </p:spPr>
          <p:txBody>
            <a:bodyPr wrap="square" rtlCol="0">
              <a:spAutoFit/>
            </a:bodyPr>
            <a:lstStyle/>
            <a:p>
              <a:r>
                <a:rPr lang="en-GB" sz="1600" dirty="0" smtClean="0">
                  <a:solidFill>
                    <a:schemeClr val="bg1"/>
                  </a:solidFill>
                  <a:latin typeface="Century Gothic" charset="0"/>
                  <a:ea typeface="Century Gothic" charset="0"/>
                  <a:cs typeface="Century Gothic" charset="0"/>
                </a:rPr>
                <a:t>Regulatory framework</a:t>
              </a:r>
              <a:endParaRPr lang="en-GB" sz="1600" dirty="0">
                <a:solidFill>
                  <a:schemeClr val="bg1"/>
                </a:solidFill>
                <a:latin typeface="Century Gothic" charset="0"/>
                <a:ea typeface="Century Gothic" charset="0"/>
                <a:cs typeface="Century Gothic" charset="0"/>
              </a:endParaRPr>
            </a:p>
          </p:txBody>
        </p:sp>
        <p:sp>
          <p:nvSpPr>
            <p:cNvPr id="531" name="Rectangle 530"/>
            <p:cNvSpPr/>
            <p:nvPr/>
          </p:nvSpPr>
          <p:spPr>
            <a:xfrm>
              <a:off x="8794995" y="2498408"/>
              <a:ext cx="2521655" cy="200158"/>
            </a:xfrm>
            <a:prstGeom prst="rect">
              <a:avLst/>
            </a:prstGeom>
          </p:spPr>
          <p:txBody>
            <a:bodyPr wrap="square">
              <a:spAutoFit/>
            </a:bodyPr>
            <a:lstStyle/>
            <a:p>
              <a:pPr algn="r"/>
              <a:endParaRPr lang="en-IN" sz="1000" dirty="0">
                <a:solidFill>
                  <a:schemeClr val="bg1">
                    <a:lumMod val="65000"/>
                  </a:schemeClr>
                </a:solidFill>
              </a:endParaRPr>
            </a:p>
          </p:txBody>
        </p:sp>
      </p:grpSp>
      <p:grpSp>
        <p:nvGrpSpPr>
          <p:cNvPr id="532" name="Group 531"/>
          <p:cNvGrpSpPr/>
          <p:nvPr/>
        </p:nvGrpSpPr>
        <p:grpSpPr>
          <a:xfrm>
            <a:off x="9411423" y="3079336"/>
            <a:ext cx="2584268" cy="2798874"/>
            <a:chOff x="10888307" y="1234193"/>
            <a:chExt cx="1870872" cy="2798874"/>
          </a:xfrm>
        </p:grpSpPr>
        <p:sp>
          <p:nvSpPr>
            <p:cNvPr id="533" name="TextBox 532"/>
            <p:cNvSpPr txBox="1"/>
            <p:nvPr/>
          </p:nvSpPr>
          <p:spPr>
            <a:xfrm>
              <a:off x="10898590" y="1234193"/>
              <a:ext cx="1813904" cy="338554"/>
            </a:xfrm>
            <a:prstGeom prst="rect">
              <a:avLst/>
            </a:prstGeom>
            <a:solidFill>
              <a:schemeClr val="accent2"/>
            </a:solidFill>
          </p:spPr>
          <p:txBody>
            <a:bodyPr wrap="square" rtlCol="0">
              <a:spAutoFit/>
            </a:bodyPr>
            <a:lstStyle/>
            <a:p>
              <a:pPr algn="ctr"/>
              <a:r>
                <a:rPr lang="en-GB" sz="1600" dirty="0" smtClean="0">
                  <a:latin typeface="Century Gothic" charset="0"/>
                  <a:ea typeface="Century Gothic" charset="0"/>
                  <a:cs typeface="Century Gothic" charset="0"/>
                </a:rPr>
                <a:t>Legal (or partially legal)</a:t>
              </a:r>
              <a:endParaRPr lang="en-GB" sz="1600" dirty="0">
                <a:latin typeface="Century Gothic" charset="0"/>
                <a:ea typeface="Century Gothic" charset="0"/>
                <a:cs typeface="Century Gothic" charset="0"/>
              </a:endParaRPr>
            </a:p>
          </p:txBody>
        </p:sp>
        <p:sp>
          <p:nvSpPr>
            <p:cNvPr id="534" name="Rectangle 533"/>
            <p:cNvSpPr/>
            <p:nvPr/>
          </p:nvSpPr>
          <p:spPr>
            <a:xfrm>
              <a:off x="10888307" y="1632410"/>
              <a:ext cx="1870872" cy="2400657"/>
            </a:xfrm>
            <a:prstGeom prst="rect">
              <a:avLst/>
            </a:prstGeom>
          </p:spPr>
          <p:txBody>
            <a:bodyPr wrap="square">
              <a:spAutoFit/>
            </a:bodyPr>
            <a:lstStyle/>
            <a:p>
              <a:r>
                <a:rPr lang="en-IN" sz="1000" b="1" dirty="0">
                  <a:latin typeface="Century Gothic" charset="0"/>
                  <a:ea typeface="Century Gothic" charset="0"/>
                  <a:cs typeface="Century Gothic" charset="0"/>
                </a:rPr>
                <a:t>N</a:t>
              </a:r>
              <a:r>
                <a:rPr lang="en-IN" sz="1000" b="1" dirty="0" smtClean="0">
                  <a:latin typeface="Century Gothic" charset="0"/>
                  <a:ea typeface="Century Gothic" charset="0"/>
                  <a:cs typeface="Century Gothic" charset="0"/>
                </a:rPr>
                <a:t>o legal provision </a:t>
              </a:r>
              <a:r>
                <a:rPr lang="en-IN" sz="1000" dirty="0" smtClean="0">
                  <a:latin typeface="Century Gothic" charset="0"/>
                  <a:ea typeface="Century Gothic" charset="0"/>
                  <a:cs typeface="Century Gothic" charset="0"/>
                </a:rPr>
                <a:t>make ICOs, cryptocurrencies and exchanges illegal, which automatically </a:t>
              </a:r>
            </a:p>
            <a:p>
              <a:r>
                <a:rPr lang="en-IN" sz="1000" b="1" dirty="0" smtClean="0">
                  <a:latin typeface="Century Gothic" charset="0"/>
                  <a:ea typeface="Century Gothic" charset="0"/>
                  <a:cs typeface="Century Gothic" charset="0"/>
                </a:rPr>
                <a:t>make them legal</a:t>
              </a:r>
              <a:r>
                <a:rPr lang="en-IN" sz="1000" dirty="0" smtClean="0">
                  <a:latin typeface="Century Gothic" charset="0"/>
                  <a:ea typeface="Century Gothic" charset="0"/>
                  <a:cs typeface="Century Gothic" charset="0"/>
                </a:rPr>
                <a:t>.</a:t>
              </a:r>
              <a:br>
                <a:rPr lang="en-IN" sz="1000" dirty="0" smtClean="0">
                  <a:latin typeface="Century Gothic" charset="0"/>
                  <a:ea typeface="Century Gothic" charset="0"/>
                  <a:cs typeface="Century Gothic" charset="0"/>
                </a:rPr>
              </a:br>
              <a:r>
                <a:rPr lang="en-IN" sz="1000" dirty="0" smtClean="0">
                  <a:latin typeface="Century Gothic" charset="0"/>
                  <a:ea typeface="Century Gothic" charset="0"/>
                  <a:cs typeface="Century Gothic" charset="0"/>
                </a:rPr>
                <a:t/>
              </a:r>
              <a:br>
                <a:rPr lang="en-IN" sz="1000" dirty="0" smtClean="0">
                  <a:latin typeface="Century Gothic" charset="0"/>
                  <a:ea typeface="Century Gothic" charset="0"/>
                  <a:cs typeface="Century Gothic" charset="0"/>
                </a:rPr>
              </a:br>
              <a:r>
                <a:rPr lang="en-IN" sz="1000" dirty="0" smtClean="0">
                  <a:latin typeface="Century Gothic" charset="0"/>
                  <a:ea typeface="Century Gothic" charset="0"/>
                  <a:cs typeface="Century Gothic" charset="0"/>
                </a:rPr>
                <a:t>“</a:t>
              </a:r>
              <a:r>
                <a:rPr lang="en-IN" sz="1000" b="1" dirty="0">
                  <a:latin typeface="Century Gothic" charset="0"/>
                  <a:ea typeface="Century Gothic" charset="0"/>
                  <a:cs typeface="Century Gothic" charset="0"/>
                </a:rPr>
                <a:t>P</a:t>
              </a:r>
              <a:r>
                <a:rPr lang="en-IN" sz="1000" b="1" dirty="0" smtClean="0">
                  <a:latin typeface="Century Gothic" charset="0"/>
                  <a:ea typeface="Century Gothic" charset="0"/>
                  <a:cs typeface="Century Gothic" charset="0"/>
                </a:rPr>
                <a:t>artially legal</a:t>
              </a:r>
              <a:r>
                <a:rPr lang="en-IN" sz="1000" dirty="0" smtClean="0">
                  <a:latin typeface="Century Gothic" charset="0"/>
                  <a:ea typeface="Century Gothic" charset="0"/>
                  <a:cs typeface="Century Gothic" charset="0"/>
                </a:rPr>
                <a:t>” means that only the purchase of good or services with cryptocurrencies is not permitted.</a:t>
              </a:r>
            </a:p>
            <a:p>
              <a:endParaRPr lang="en-IN" sz="1000" dirty="0">
                <a:latin typeface="Century Gothic" charset="0"/>
                <a:ea typeface="Century Gothic" charset="0"/>
                <a:cs typeface="Century Gothic" charset="0"/>
              </a:endParaRPr>
            </a:p>
            <a:p>
              <a:r>
                <a:rPr lang="en-IN" sz="1000" dirty="0" smtClean="0">
                  <a:latin typeface="Century Gothic" charset="0"/>
                  <a:ea typeface="Century Gothic" charset="0"/>
                  <a:cs typeface="Century Gothic" charset="0"/>
                </a:rPr>
                <a:t>Sometimes, a “</a:t>
              </a:r>
              <a:r>
                <a:rPr lang="en-IN" sz="1000" b="1" dirty="0" smtClean="0">
                  <a:latin typeface="Century Gothic" charset="0"/>
                  <a:ea typeface="Century Gothic" charset="0"/>
                  <a:cs typeface="Century Gothic" charset="0"/>
                </a:rPr>
                <a:t>legal </a:t>
              </a:r>
              <a:r>
                <a:rPr lang="en-IN" sz="1000" b="1" dirty="0">
                  <a:latin typeface="Century Gothic" charset="0"/>
                  <a:ea typeface="Century Gothic" charset="0"/>
                  <a:cs typeface="Century Gothic" charset="0"/>
                </a:rPr>
                <a:t>status</a:t>
              </a:r>
              <a:r>
                <a:rPr lang="en-IN" sz="1000" dirty="0">
                  <a:latin typeface="Century Gothic" charset="0"/>
                  <a:ea typeface="Century Gothic" charset="0"/>
                  <a:cs typeface="Century Gothic" charset="0"/>
                </a:rPr>
                <a:t>” has been given to them (securities, foreign currency, </a:t>
              </a:r>
              <a:r>
                <a:rPr lang="en-IN" sz="1000" dirty="0" smtClean="0">
                  <a:latin typeface="Century Gothic" charset="0"/>
                  <a:ea typeface="Century Gothic" charset="0"/>
                  <a:cs typeface="Century Gothic" charset="0"/>
                </a:rPr>
                <a:t>commodities …). </a:t>
              </a:r>
              <a:br>
                <a:rPr lang="en-IN" sz="1000" dirty="0" smtClean="0">
                  <a:latin typeface="Century Gothic" charset="0"/>
                  <a:ea typeface="Century Gothic" charset="0"/>
                  <a:cs typeface="Century Gothic" charset="0"/>
                </a:rPr>
              </a:br>
              <a:r>
                <a:rPr lang="en-IN" sz="1000" dirty="0" smtClean="0">
                  <a:latin typeface="Century Gothic" charset="0"/>
                  <a:ea typeface="Century Gothic" charset="0"/>
                  <a:cs typeface="Century Gothic" charset="0"/>
                </a:rPr>
                <a:t>However</a:t>
              </a:r>
              <a:r>
                <a:rPr lang="en-IN" sz="1000" dirty="0">
                  <a:latin typeface="Century Gothic" charset="0"/>
                  <a:ea typeface="Century Gothic" charset="0"/>
                  <a:cs typeface="Century Gothic" charset="0"/>
                </a:rPr>
                <a:t>, it doesn’t mean that a legal framework have been establish.</a:t>
              </a:r>
            </a:p>
            <a:p>
              <a:endParaRPr lang="en-IN" sz="1000" dirty="0" smtClean="0"/>
            </a:p>
          </p:txBody>
        </p:sp>
      </p:grpSp>
      <p:sp>
        <p:nvSpPr>
          <p:cNvPr id="562" name="Rectangle 561"/>
          <p:cNvSpPr/>
          <p:nvPr/>
        </p:nvSpPr>
        <p:spPr>
          <a:xfrm>
            <a:off x="619014" y="4600448"/>
            <a:ext cx="2548647" cy="707886"/>
          </a:xfrm>
          <a:prstGeom prst="rect">
            <a:avLst/>
          </a:prstGeom>
        </p:spPr>
        <p:txBody>
          <a:bodyPr wrap="square">
            <a:spAutoFit/>
          </a:bodyPr>
          <a:lstStyle/>
          <a:p>
            <a:r>
              <a:rPr lang="en-IN" sz="1000" b="1" dirty="0" smtClean="0">
                <a:latin typeface="Century Gothic" charset="0"/>
                <a:ea typeface="Century Gothic" charset="0"/>
                <a:cs typeface="Century Gothic" charset="0"/>
              </a:rPr>
              <a:t>Regulatory provisions </a:t>
            </a:r>
            <a:r>
              <a:rPr lang="en-IN" sz="1000" dirty="0" smtClean="0">
                <a:latin typeface="Century Gothic" charset="0"/>
                <a:ea typeface="Century Gothic" charset="0"/>
                <a:cs typeface="Century Gothic" charset="0"/>
              </a:rPr>
              <a:t>regarding specifically cryptocurrencies, ICOs, </a:t>
            </a:r>
            <a:r>
              <a:rPr lang="en-IN" sz="1000" dirty="0" err="1" smtClean="0">
                <a:latin typeface="Century Gothic" charset="0"/>
                <a:ea typeface="Century Gothic" charset="0"/>
                <a:cs typeface="Century Gothic" charset="0"/>
              </a:rPr>
              <a:t>blockchain</a:t>
            </a:r>
            <a:r>
              <a:rPr lang="en-IN" sz="1000" dirty="0" smtClean="0">
                <a:latin typeface="Century Gothic" charset="0"/>
                <a:ea typeface="Century Gothic" charset="0"/>
                <a:cs typeface="Century Gothic" charset="0"/>
              </a:rPr>
              <a:t> or </a:t>
            </a:r>
            <a:r>
              <a:rPr lang="en-IN" sz="1000" dirty="0" err="1" smtClean="0">
                <a:latin typeface="Century Gothic" charset="0"/>
                <a:ea typeface="Century Gothic" charset="0"/>
                <a:cs typeface="Century Gothic" charset="0"/>
              </a:rPr>
              <a:t>fintechs</a:t>
            </a:r>
            <a:r>
              <a:rPr lang="en-IN" sz="1000" dirty="0">
                <a:latin typeface="Century Gothic" charset="0"/>
                <a:ea typeface="Century Gothic" charset="0"/>
                <a:cs typeface="Century Gothic" charset="0"/>
              </a:rPr>
              <a:t> </a:t>
            </a:r>
            <a:r>
              <a:rPr lang="en-IN" sz="1000" dirty="0" smtClean="0">
                <a:latin typeface="Century Gothic" charset="0"/>
                <a:ea typeface="Century Gothic" charset="0"/>
                <a:cs typeface="Century Gothic" charset="0"/>
              </a:rPr>
              <a:t>have been adopted.</a:t>
            </a:r>
          </a:p>
        </p:txBody>
      </p:sp>
    </p:spTree>
    <p:extLst>
      <p:ext uri="{BB962C8B-B14F-4D97-AF65-F5344CB8AC3E}">
        <p14:creationId xmlns:p14="http://schemas.microsoft.com/office/powerpoint/2010/main" val="11888463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7571"/>
            <a:ext cx="9144000" cy="556312"/>
          </a:xfrm>
        </p:spPr>
        <p:txBody>
          <a:bodyPr/>
          <a:lstStyle/>
          <a:p>
            <a:r>
              <a:rPr lang="en-GB" dirty="0" smtClean="0">
                <a:latin typeface="Century Gothic" charset="0"/>
                <a:ea typeface="Century Gothic" charset="0"/>
                <a:cs typeface="Century Gothic" charset="0"/>
              </a:rPr>
              <a:t>A complex situation for regulators</a:t>
            </a:r>
            <a:endParaRPr lang="en-GB"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38</a:t>
            </a:fld>
            <a:endParaRPr lang="en-GB"/>
          </a:p>
        </p:txBody>
      </p:sp>
      <p:graphicFrame>
        <p:nvGraphicFramePr>
          <p:cNvPr id="98" name="Table 97"/>
          <p:cNvGraphicFramePr>
            <a:graphicFrameLocks noGrp="1"/>
          </p:cNvGraphicFramePr>
          <p:nvPr>
            <p:extLst/>
          </p:nvPr>
        </p:nvGraphicFramePr>
        <p:xfrm>
          <a:off x="228601" y="1179547"/>
          <a:ext cx="11635739" cy="4598771"/>
        </p:xfrm>
        <a:graphic>
          <a:graphicData uri="http://schemas.openxmlformats.org/drawingml/2006/table">
            <a:tbl>
              <a:tblPr firstRow="1" bandRow="1">
                <a:tableStyleId>{21E4AEA4-8DFA-4A89-87EB-49C32662AFE0}</a:tableStyleId>
              </a:tblPr>
              <a:tblGrid>
                <a:gridCol w="1289787">
                  <a:extLst>
                    <a:ext uri="{9D8B030D-6E8A-4147-A177-3AD203B41FA5}">
                      <a16:colId xmlns:a16="http://schemas.microsoft.com/office/drawing/2014/main" xmlns="" val="20000"/>
                    </a:ext>
                  </a:extLst>
                </a:gridCol>
                <a:gridCol w="1777722">
                  <a:extLst>
                    <a:ext uri="{9D8B030D-6E8A-4147-A177-3AD203B41FA5}">
                      <a16:colId xmlns:a16="http://schemas.microsoft.com/office/drawing/2014/main" xmlns="" val="20001"/>
                    </a:ext>
                  </a:extLst>
                </a:gridCol>
                <a:gridCol w="3075528">
                  <a:extLst>
                    <a:ext uri="{9D8B030D-6E8A-4147-A177-3AD203B41FA5}">
                      <a16:colId xmlns:a16="http://schemas.microsoft.com/office/drawing/2014/main" xmlns="" val="20002"/>
                    </a:ext>
                  </a:extLst>
                </a:gridCol>
                <a:gridCol w="1762192">
                  <a:extLst>
                    <a:ext uri="{9D8B030D-6E8A-4147-A177-3AD203B41FA5}">
                      <a16:colId xmlns:a16="http://schemas.microsoft.com/office/drawing/2014/main" xmlns="" val="20003"/>
                    </a:ext>
                  </a:extLst>
                </a:gridCol>
                <a:gridCol w="2303486">
                  <a:extLst>
                    <a:ext uri="{9D8B030D-6E8A-4147-A177-3AD203B41FA5}">
                      <a16:colId xmlns:a16="http://schemas.microsoft.com/office/drawing/2014/main" xmlns="" val="20004"/>
                    </a:ext>
                  </a:extLst>
                </a:gridCol>
                <a:gridCol w="1427024">
                  <a:extLst>
                    <a:ext uri="{9D8B030D-6E8A-4147-A177-3AD203B41FA5}">
                      <a16:colId xmlns:a16="http://schemas.microsoft.com/office/drawing/2014/main" xmlns="" val="20005"/>
                    </a:ext>
                  </a:extLst>
                </a:gridCol>
              </a:tblGrid>
              <a:tr h="1471925">
                <a:tc>
                  <a:txBody>
                    <a:bodyPr/>
                    <a:lstStyle/>
                    <a:p>
                      <a:pPr algn="ctr"/>
                      <a:r>
                        <a:rPr lang="en-GB" sz="1400" b="1" dirty="0" smtClean="0">
                          <a:latin typeface="Century Gothic" charset="0"/>
                          <a:ea typeface="Century Gothic" charset="0"/>
                          <a:cs typeface="Century Gothic" charset="0"/>
                        </a:rPr>
                        <a:t>Country</a:t>
                      </a: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GB" sz="1400" b="1" baseline="0" dirty="0" smtClean="0">
                        <a:latin typeface="Century Gothic" charset="0"/>
                        <a:ea typeface="Century Gothic" charset="0"/>
                        <a:cs typeface="Century Gothic" charset="0"/>
                      </a:endParaRPr>
                    </a:p>
                    <a:p>
                      <a:pPr algn="ctr"/>
                      <a:r>
                        <a:rPr lang="en-GB" sz="1400" b="1" baseline="0" dirty="0" smtClean="0">
                          <a:latin typeface="Century Gothic" charset="0"/>
                          <a:ea typeface="Century Gothic" charset="0"/>
                          <a:cs typeface="Century Gothic" charset="0"/>
                        </a:rPr>
                        <a:t>Private owning of </a:t>
                      </a:r>
                      <a:br>
                        <a:rPr lang="en-GB" sz="1400" b="1" baseline="0" dirty="0" smtClean="0">
                          <a:latin typeface="Century Gothic" charset="0"/>
                          <a:ea typeface="Century Gothic" charset="0"/>
                          <a:cs typeface="Century Gothic" charset="0"/>
                        </a:rPr>
                      </a:br>
                      <a:r>
                        <a:rPr lang="en-GB" sz="1400" b="1" baseline="0" dirty="0" smtClean="0">
                          <a:latin typeface="Century Gothic" charset="0"/>
                          <a:ea typeface="Century Gothic" charset="0"/>
                          <a:cs typeface="Century Gothic" charset="0"/>
                        </a:rPr>
                        <a:t>cryptocurrencies </a:t>
                      </a:r>
                      <a:br>
                        <a:rPr lang="en-GB" sz="1400" b="1" baseline="0" dirty="0" smtClean="0">
                          <a:latin typeface="Century Gothic" charset="0"/>
                          <a:ea typeface="Century Gothic" charset="0"/>
                          <a:cs typeface="Century Gothic" charset="0"/>
                        </a:rPr>
                      </a:b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sz="1400" b="1" dirty="0" smtClean="0">
                          <a:latin typeface="Century Gothic" charset="0"/>
                          <a:ea typeface="Century Gothic" charset="0"/>
                          <a:cs typeface="Century Gothic" charset="0"/>
                        </a:rPr>
                        <a:t>Platforms</a:t>
                      </a:r>
                      <a:r>
                        <a:rPr lang="en-GB" sz="1400" b="1" baseline="0" dirty="0" smtClean="0">
                          <a:latin typeface="Century Gothic" charset="0"/>
                          <a:ea typeface="Century Gothic" charset="0"/>
                          <a:cs typeface="Century Gothic" charset="0"/>
                        </a:rPr>
                        <a:t> of e</a:t>
                      </a:r>
                      <a:r>
                        <a:rPr lang="en-GB" sz="1400" b="1" dirty="0" smtClean="0">
                          <a:latin typeface="Century Gothic" charset="0"/>
                          <a:ea typeface="Century Gothic" charset="0"/>
                          <a:cs typeface="Century Gothic" charset="0"/>
                        </a:rPr>
                        <a:t>xchanges </a:t>
                      </a:r>
                      <a:br>
                        <a:rPr lang="en-GB" sz="1400" b="1" dirty="0" smtClean="0">
                          <a:latin typeface="Century Gothic" charset="0"/>
                          <a:ea typeface="Century Gothic" charset="0"/>
                          <a:cs typeface="Century Gothic" charset="0"/>
                        </a:rPr>
                      </a:br>
                      <a:r>
                        <a:rPr lang="en-GB" sz="1400" b="1" baseline="0" dirty="0" smtClean="0">
                          <a:latin typeface="Century Gothic" charset="0"/>
                          <a:ea typeface="Century Gothic" charset="0"/>
                          <a:cs typeface="Century Gothic" charset="0"/>
                        </a:rPr>
                        <a:t>(conventional currencies or other cryptocurrencies)</a:t>
                      </a: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sz="1400" b="1" dirty="0" smtClean="0">
                          <a:latin typeface="Century Gothic" charset="0"/>
                          <a:ea typeface="Century Gothic" charset="0"/>
                          <a:cs typeface="Century Gothic" charset="0"/>
                        </a:rPr>
                        <a:t>Payment </a:t>
                      </a:r>
                      <a:br>
                        <a:rPr lang="en-GB" sz="1400" b="1" dirty="0" smtClean="0">
                          <a:latin typeface="Century Gothic" charset="0"/>
                          <a:ea typeface="Century Gothic" charset="0"/>
                          <a:cs typeface="Century Gothic" charset="0"/>
                        </a:rPr>
                      </a:br>
                      <a:r>
                        <a:rPr lang="en-GB" sz="1400" b="1" dirty="0" smtClean="0">
                          <a:latin typeface="Century Gothic" charset="0"/>
                          <a:ea typeface="Century Gothic" charset="0"/>
                          <a:cs typeface="Century Gothic" charset="0"/>
                        </a:rPr>
                        <a:t>(for goods or services)</a:t>
                      </a: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sz="1400" b="1" baseline="0" dirty="0" smtClean="0">
                          <a:latin typeface="Century Gothic" charset="0"/>
                          <a:ea typeface="Century Gothic" charset="0"/>
                          <a:cs typeface="Century Gothic" charset="0"/>
                        </a:rPr>
                        <a:t>ICOs</a:t>
                      </a: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sz="1400" b="1" dirty="0" smtClean="0">
                          <a:latin typeface="Century Gothic" charset="0"/>
                          <a:ea typeface="Century Gothic" charset="0"/>
                          <a:cs typeface="Century Gothic" charset="0"/>
                        </a:rPr>
                        <a:t>Mining</a:t>
                      </a:r>
                      <a:endParaRPr lang="en-GB" sz="1400" b="1" dirty="0">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10000"/>
                  </a:ext>
                </a:extLst>
              </a:tr>
              <a:tr h="673054">
                <a:tc>
                  <a:txBody>
                    <a:bodyPr/>
                    <a:lstStyle/>
                    <a:p>
                      <a:pPr algn="ctr"/>
                      <a:r>
                        <a:rPr lang="en-GB" sz="1400" b="1" dirty="0" smtClean="0">
                          <a:solidFill>
                            <a:schemeClr val="bg1"/>
                          </a:solidFill>
                          <a:latin typeface="Century Gothic" charset="0"/>
                          <a:ea typeface="Century Gothic" charset="0"/>
                          <a:cs typeface="Century Gothic" charset="0"/>
                        </a:rPr>
                        <a:t>Philippines</a:t>
                      </a:r>
                      <a:endParaRPr lang="en-GB" sz="1400" b="1" dirty="0">
                        <a:solidFill>
                          <a:schemeClr val="bg1"/>
                        </a:solidFill>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C5D85"/>
                    </a:solid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smtClean="0">
                          <a:solidFill>
                            <a:schemeClr val="tx1"/>
                          </a:solidFill>
                          <a:latin typeface="Century Gothic" charset="0"/>
                          <a:ea typeface="Century Gothic" charset="0"/>
                          <a:cs typeface="Century Gothic" charset="0"/>
                        </a:rPr>
                        <a:t>Controlled</a:t>
                      </a:r>
                      <a:r>
                        <a:rPr lang="en-GB" sz="1400" b="0" baseline="0" dirty="0" smtClean="0">
                          <a:solidFill>
                            <a:schemeClr val="tx1"/>
                          </a:solidFill>
                          <a:latin typeface="Century Gothic" charset="0"/>
                          <a:ea typeface="Century Gothic" charset="0"/>
                          <a:cs typeface="Century Gothic" charset="0"/>
                        </a:rPr>
                        <a:t> by </a:t>
                      </a:r>
                      <a:br>
                        <a:rPr lang="en-GB" sz="1400" b="0" baseline="0" dirty="0" smtClean="0">
                          <a:solidFill>
                            <a:schemeClr val="tx1"/>
                          </a:solidFill>
                          <a:latin typeface="Century Gothic" charset="0"/>
                          <a:ea typeface="Century Gothic" charset="0"/>
                          <a:cs typeface="Century Gothic" charset="0"/>
                        </a:rPr>
                      </a:br>
                      <a:r>
                        <a:rPr lang="en-GB" sz="1400" b="0" baseline="0" dirty="0" smtClean="0">
                          <a:solidFill>
                            <a:schemeClr val="tx1"/>
                          </a:solidFill>
                          <a:latin typeface="Century Gothic" charset="0"/>
                          <a:ea typeface="Century Gothic" charset="0"/>
                          <a:cs typeface="Century Gothic" charset="0"/>
                        </a:rPr>
                        <a:t>the Central Bank </a:t>
                      </a:r>
                      <a:br>
                        <a:rPr lang="en-GB" sz="1400" b="0" baseline="0" dirty="0" smtClean="0">
                          <a:solidFill>
                            <a:schemeClr val="tx1"/>
                          </a:solidFill>
                          <a:latin typeface="Century Gothic" charset="0"/>
                          <a:ea typeface="Century Gothic" charset="0"/>
                          <a:cs typeface="Century Gothic" charset="0"/>
                        </a:rPr>
                      </a:br>
                      <a:r>
                        <a:rPr lang="en-GB" sz="1400" b="0" baseline="0" dirty="0" smtClean="0">
                          <a:solidFill>
                            <a:schemeClr val="tx1"/>
                          </a:solidFill>
                          <a:latin typeface="Century Gothic" charset="0"/>
                          <a:ea typeface="Century Gothic" charset="0"/>
                          <a:cs typeface="Century Gothic" charset="0"/>
                        </a:rPr>
                        <a:t>through licenses</a:t>
                      </a:r>
                      <a:endParaRPr lang="en-GB" sz="1400" b="0" dirty="0">
                        <a:solidFill>
                          <a:schemeClr val="tx1"/>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034252">
                <a:tc>
                  <a:txBody>
                    <a:bodyPr/>
                    <a:lstStyle/>
                    <a:p>
                      <a:pPr algn="ctr"/>
                      <a:r>
                        <a:rPr lang="en-GB" sz="1400" b="1" dirty="0" smtClean="0">
                          <a:solidFill>
                            <a:sysClr val="windowText" lastClr="000000"/>
                          </a:solidFill>
                          <a:latin typeface="Century Gothic" charset="0"/>
                          <a:ea typeface="Century Gothic" charset="0"/>
                          <a:cs typeface="Century Gothic" charset="0"/>
                        </a:rPr>
                        <a:t>Abu Dhabi emirate</a:t>
                      </a:r>
                      <a:endParaRPr lang="en-GB" sz="1400" b="1" dirty="0">
                        <a:solidFill>
                          <a:sysClr val="windowText" lastClr="000000"/>
                        </a:solidFill>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a:endParaRPr lang="en-GB" sz="1400" dirty="0" smtClean="0">
                        <a:solidFill>
                          <a:schemeClr val="bg1">
                            <a:lumMod val="65000"/>
                          </a:schemeClr>
                        </a:solidFill>
                        <a:latin typeface="Century Gothic" charset="0"/>
                        <a:ea typeface="Century Gothic" charset="0"/>
                        <a:cs typeface="Century Gothic" charset="0"/>
                      </a:endParaRPr>
                    </a:p>
                    <a:p>
                      <a:pPr algn="ctr"/>
                      <a:r>
                        <a:rPr lang="en-GB" sz="1400" dirty="0" smtClean="0">
                          <a:solidFill>
                            <a:schemeClr val="tx1"/>
                          </a:solidFill>
                          <a:latin typeface="Century Gothic" charset="0"/>
                          <a:ea typeface="Century Gothic" charset="0"/>
                          <a:cs typeface="Century Gothic" charset="0"/>
                        </a:rPr>
                        <a:t>Commodities</a:t>
                      </a:r>
                      <a:endParaRPr lang="en-GB" sz="1400" dirty="0">
                        <a:solidFill>
                          <a:schemeClr val="tx1"/>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dirty="0" smtClean="0">
                          <a:solidFill>
                            <a:schemeClr val="tx1"/>
                          </a:solidFill>
                          <a:latin typeface="Century Gothic" charset="0"/>
                          <a:ea typeface="Century Gothic" charset="0"/>
                          <a:cs typeface="Century Gothic" charset="0"/>
                        </a:rPr>
                        <a:t>Regulated by</a:t>
                      </a:r>
                      <a:r>
                        <a:rPr lang="en-GB" sz="1400" baseline="0" dirty="0" smtClean="0">
                          <a:solidFill>
                            <a:schemeClr val="tx1"/>
                          </a:solidFill>
                          <a:latin typeface="Century Gothic" charset="0"/>
                          <a:ea typeface="Century Gothic" charset="0"/>
                          <a:cs typeface="Century Gothic" charset="0"/>
                        </a:rPr>
                        <a:t> the FSRA </a:t>
                      </a:r>
                      <a:r>
                        <a:rPr lang="en-GB" sz="1400" b="1" u="sng" baseline="0" dirty="0" smtClean="0">
                          <a:solidFill>
                            <a:schemeClr val="tx1"/>
                          </a:solidFill>
                          <a:latin typeface="Century Gothic" charset="0"/>
                          <a:ea typeface="Century Gothic" charset="0"/>
                          <a:cs typeface="Century Gothic" charset="0"/>
                        </a:rPr>
                        <a:t>if</a:t>
                      </a:r>
                      <a:r>
                        <a:rPr lang="en-GB" sz="1400" baseline="0" dirty="0" smtClean="0">
                          <a:solidFill>
                            <a:schemeClr val="tx1"/>
                          </a:solidFill>
                          <a:latin typeface="Century Gothic" charset="0"/>
                          <a:ea typeface="Century Gothic" charset="0"/>
                          <a:cs typeface="Century Gothic" charset="0"/>
                        </a:rPr>
                        <a:t> the tokens issued have the characteristics of a security.</a:t>
                      </a:r>
                      <a:endParaRPr lang="en-GB" sz="1400" dirty="0" smtClean="0">
                        <a:solidFill>
                          <a:schemeClr val="tx1"/>
                        </a:solidFill>
                        <a:latin typeface="Century Gothic" charset="0"/>
                        <a:ea typeface="Century Gothic" charset="0"/>
                        <a:cs typeface="Century Gothic" charset="0"/>
                      </a:endParaRPr>
                    </a:p>
                    <a:p>
                      <a:pPr algn="ctr"/>
                      <a:endParaRPr lang="en-GB" sz="1400" dirty="0">
                        <a:solidFill>
                          <a:schemeClr val="tx1"/>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solidFill>
                            <a:schemeClr val="tx1"/>
                          </a:solidFill>
                          <a:latin typeface="Century Gothic" charset="0"/>
                          <a:ea typeface="Century Gothic" charset="0"/>
                          <a:cs typeface="Century Gothic" charset="0"/>
                        </a:rPr>
                        <a:t>Regulated </a:t>
                      </a:r>
                      <a:r>
                        <a:rPr lang="en-GB" sz="1400" b="1" u="sng" dirty="0" smtClean="0">
                          <a:solidFill>
                            <a:schemeClr val="tx1"/>
                          </a:solidFill>
                          <a:latin typeface="Century Gothic" charset="0"/>
                          <a:ea typeface="Century Gothic" charset="0"/>
                          <a:cs typeface="Century Gothic" charset="0"/>
                        </a:rPr>
                        <a:t>if</a:t>
                      </a:r>
                      <a:r>
                        <a:rPr lang="en-GB" sz="1400" dirty="0" smtClean="0">
                          <a:solidFill>
                            <a:schemeClr val="tx1"/>
                          </a:solidFill>
                          <a:latin typeface="Century Gothic" charset="0"/>
                          <a:ea typeface="Century Gothic" charset="0"/>
                          <a:cs typeface="Century Gothic" charset="0"/>
                        </a:rPr>
                        <a:t> the token is deemed</a:t>
                      </a:r>
                      <a:r>
                        <a:rPr lang="en-GB" sz="1400" baseline="0" dirty="0" smtClean="0">
                          <a:solidFill>
                            <a:schemeClr val="tx1"/>
                          </a:solidFill>
                          <a:latin typeface="Century Gothic" charset="0"/>
                          <a:ea typeface="Century Gothic" charset="0"/>
                          <a:cs typeface="Century Gothic" charset="0"/>
                        </a:rPr>
                        <a:t> as a security.</a:t>
                      </a:r>
                      <a:endParaRPr lang="en-GB" sz="1400" dirty="0" smtClean="0">
                        <a:solidFill>
                          <a:schemeClr val="tx1"/>
                        </a:solidFill>
                        <a:latin typeface="Century Gothic" charset="0"/>
                        <a:ea typeface="Century Gothic" charset="0"/>
                        <a:cs typeface="Century Gothic" charset="0"/>
                      </a:endParaRPr>
                    </a:p>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673054">
                <a:tc>
                  <a:txBody>
                    <a:bodyPr/>
                    <a:lstStyle/>
                    <a:p>
                      <a:pPr algn="ctr"/>
                      <a:r>
                        <a:rPr lang="en-GB" sz="1400" b="1" dirty="0" smtClean="0">
                          <a:solidFill>
                            <a:sysClr val="windowText" lastClr="000000"/>
                          </a:solidFill>
                          <a:latin typeface="Century Gothic" charset="0"/>
                          <a:ea typeface="Century Gothic" charset="0"/>
                          <a:cs typeface="Century Gothic" charset="0"/>
                        </a:rPr>
                        <a:t>Russia</a:t>
                      </a:r>
                      <a:endParaRPr lang="en-GB" sz="1400" b="1" dirty="0">
                        <a:solidFill>
                          <a:sysClr val="windowText" lastClr="000000"/>
                        </a:solidFill>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673054">
                <a:tc>
                  <a:txBody>
                    <a:bodyPr/>
                    <a:lstStyle/>
                    <a:p>
                      <a:pPr algn="ctr"/>
                      <a:r>
                        <a:rPr lang="en-GB" sz="1400" b="1" dirty="0" smtClean="0">
                          <a:solidFill>
                            <a:schemeClr val="bg1"/>
                          </a:solidFill>
                          <a:latin typeface="Century Gothic" charset="0"/>
                          <a:ea typeface="Century Gothic" charset="0"/>
                          <a:cs typeface="Century Gothic" charset="0"/>
                        </a:rPr>
                        <a:t>Venezuela</a:t>
                      </a:r>
                      <a:endParaRPr lang="en-GB" sz="1400" b="1" dirty="0">
                        <a:solidFill>
                          <a:schemeClr val="bg1"/>
                        </a:solidFill>
                        <a:latin typeface="Century Gothic" charset="0"/>
                        <a:ea typeface="Century Gothic" charset="0"/>
                        <a:cs typeface="Century Gothic" charset="0"/>
                      </a:endParaRPr>
                    </a:p>
                  </a:txBody>
                  <a:tcPr marL="106406" marR="106406" marT="53203" marB="53203"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GB" sz="1400" dirty="0">
                        <a:solidFill>
                          <a:schemeClr val="bg1">
                            <a:lumMod val="65000"/>
                          </a:schemeClr>
                        </a:solidFill>
                        <a:latin typeface="Century Gothic" charset="0"/>
                        <a:ea typeface="Century Gothic" charset="0"/>
                        <a:cs typeface="Century Gothic" charset="0"/>
                      </a:endParaRPr>
                    </a:p>
                  </a:txBody>
                  <a:tcPr marL="106406" marR="106406" marT="53203" marB="532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29" y="2899174"/>
            <a:ext cx="490220" cy="490220"/>
          </a:xfrm>
          <a:prstGeom prst="rect">
            <a:avLst/>
          </a:prstGeom>
        </p:spPr>
      </p:pic>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1770" y="3883366"/>
            <a:ext cx="490220" cy="490220"/>
          </a:xfrm>
          <a:prstGeom prst="rect">
            <a:avLst/>
          </a:prstGeom>
        </p:spPr>
      </p:pic>
      <p:pic>
        <p:nvPicPr>
          <p:cNvPr id="12" name="Image 11"/>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5850890" y="2958315"/>
            <a:ext cx="490220" cy="490220"/>
          </a:xfrm>
          <a:prstGeom prst="rect">
            <a:avLst/>
          </a:prstGeom>
        </p:spPr>
      </p:pic>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5626" y="2899174"/>
            <a:ext cx="490220" cy="490220"/>
          </a:xfrm>
          <a:prstGeom prst="rect">
            <a:avLst/>
          </a:prstGeom>
        </p:spPr>
      </p:pic>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9700" y="2814667"/>
            <a:ext cx="490220" cy="490220"/>
          </a:xfrm>
          <a:prstGeom prst="rect">
            <a:avLst/>
          </a:prstGeom>
        </p:spPr>
      </p:pic>
      <p:pic>
        <p:nvPicPr>
          <p:cNvPr id="16" name="Image 1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5850890" y="3940051"/>
            <a:ext cx="490220" cy="490220"/>
          </a:xfrm>
          <a:prstGeom prst="rect">
            <a:avLst/>
          </a:prstGeom>
        </p:spPr>
      </p:pic>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6914" y="2855444"/>
            <a:ext cx="490220" cy="490220"/>
          </a:xfrm>
          <a:prstGeom prst="rect">
            <a:avLst/>
          </a:prstGeom>
        </p:spPr>
      </p:pic>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5764" y="3797847"/>
            <a:ext cx="490220" cy="490220"/>
          </a:xfrm>
          <a:prstGeom prst="rect">
            <a:avLst/>
          </a:prstGeom>
        </p:spPr>
      </p:pic>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9700" y="3854213"/>
            <a:ext cx="490220" cy="490220"/>
          </a:xfrm>
          <a:prstGeom prst="rect">
            <a:avLst/>
          </a:prstGeom>
        </p:spPr>
      </p:pic>
      <p:pic>
        <p:nvPicPr>
          <p:cNvPr id="23" name="Image 22"/>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2761129" y="4549016"/>
            <a:ext cx="490220" cy="490220"/>
          </a:xfrm>
          <a:prstGeom prst="rect">
            <a:avLst/>
          </a:prstGeom>
        </p:spPr>
      </p:pic>
      <p:pic>
        <p:nvPicPr>
          <p:cNvPr id="24" name="Image 23"/>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5781772" y="4532047"/>
            <a:ext cx="490220" cy="490220"/>
          </a:xfrm>
          <a:prstGeom prst="rect">
            <a:avLst/>
          </a:prstGeom>
        </p:spPr>
      </p:pic>
      <p:pic>
        <p:nvPicPr>
          <p:cNvPr id="25" name="Image 24"/>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9839700" y="4597576"/>
            <a:ext cx="490220" cy="490220"/>
          </a:xfrm>
          <a:prstGeom prst="rect">
            <a:avLst/>
          </a:prstGeom>
        </p:spPr>
      </p:pic>
      <p:pic>
        <p:nvPicPr>
          <p:cNvPr id="26" name="Image 25"/>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11266914" y="4534439"/>
            <a:ext cx="490220" cy="490220"/>
          </a:xfrm>
          <a:prstGeom prst="rect">
            <a:avLst/>
          </a:prstGeom>
        </p:spPr>
      </p:pic>
      <p:pic>
        <p:nvPicPr>
          <p:cNvPr id="27" name="Image 26"/>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11269507" y="3854213"/>
            <a:ext cx="490220" cy="490220"/>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5626" y="4532047"/>
            <a:ext cx="490220" cy="490220"/>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9700" y="5212795"/>
            <a:ext cx="490220" cy="490220"/>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0408" y="5209406"/>
            <a:ext cx="490220" cy="490220"/>
          </a:xfrm>
          <a:prstGeom prst="rect">
            <a:avLst/>
          </a:prstGeom>
        </p:spPr>
      </p:pic>
      <p:pic>
        <p:nvPicPr>
          <p:cNvPr id="33" name="Imag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5626" y="5209406"/>
            <a:ext cx="490220" cy="490220"/>
          </a:xfrm>
          <a:prstGeom prst="rect">
            <a:avLst/>
          </a:prstGeom>
        </p:spPr>
      </p:pic>
      <p:pic>
        <p:nvPicPr>
          <p:cNvPr id="34" name="Imag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910" y="5227302"/>
            <a:ext cx="490220" cy="490220"/>
          </a:xfrm>
          <a:prstGeom prst="rect">
            <a:avLst/>
          </a:prstGeom>
        </p:spPr>
      </p:pic>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1770" y="5209406"/>
            <a:ext cx="490220" cy="490220"/>
          </a:xfrm>
          <a:prstGeom prst="rect">
            <a:avLst/>
          </a:prstGeom>
        </p:spPr>
      </p:pic>
    </p:spTree>
    <p:extLst>
      <p:ext uri="{BB962C8B-B14F-4D97-AF65-F5344CB8AC3E}">
        <p14:creationId xmlns:p14="http://schemas.microsoft.com/office/powerpoint/2010/main" val="18010901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184" y="153794"/>
            <a:ext cx="9144000" cy="556312"/>
          </a:xfrm>
        </p:spPr>
        <p:txBody>
          <a:bodyPr/>
          <a:lstStyle/>
          <a:p>
            <a:r>
              <a:rPr lang="en-GB" dirty="0" smtClean="0">
                <a:latin typeface="Century Gothic" charset="0"/>
                <a:ea typeface="Century Gothic" charset="0"/>
                <a:cs typeface="Century Gothic" charset="0"/>
              </a:rPr>
              <a:t>Why do we need </a:t>
            </a:r>
            <a:r>
              <a:rPr lang="en-GB" smtClean="0">
                <a:latin typeface="Century Gothic" charset="0"/>
                <a:ea typeface="Century Gothic" charset="0"/>
                <a:cs typeface="Century Gothic" charset="0"/>
              </a:rPr>
              <a:t>a regulatory </a:t>
            </a:r>
            <a:r>
              <a:rPr lang="en-GB" dirty="0" smtClean="0">
                <a:latin typeface="Century Gothic" charset="0"/>
                <a:ea typeface="Century Gothic" charset="0"/>
                <a:cs typeface="Century Gothic" charset="0"/>
              </a:rPr>
              <a:t>framework ?</a:t>
            </a:r>
            <a:endParaRPr lang="en-GB"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39</a:t>
            </a:fld>
            <a:endParaRPr lang="en-GB"/>
          </a:p>
        </p:txBody>
      </p:sp>
      <p:grpSp>
        <p:nvGrpSpPr>
          <p:cNvPr id="8" name="Group 4"/>
          <p:cNvGrpSpPr>
            <a:grpSpLocks noChangeAspect="1"/>
          </p:cNvGrpSpPr>
          <p:nvPr/>
        </p:nvGrpSpPr>
        <p:grpSpPr bwMode="auto">
          <a:xfrm>
            <a:off x="3452330" y="1311769"/>
            <a:ext cx="5432676" cy="4272026"/>
            <a:chOff x="2866" y="752"/>
            <a:chExt cx="3885" cy="3055"/>
          </a:xfrm>
        </p:grpSpPr>
        <p:sp>
          <p:nvSpPr>
            <p:cNvPr id="26" name="Freeform 5"/>
            <p:cNvSpPr>
              <a:spLocks/>
            </p:cNvSpPr>
            <p:nvPr/>
          </p:nvSpPr>
          <p:spPr bwMode="auto">
            <a:xfrm>
              <a:off x="4517" y="752"/>
              <a:ext cx="2234" cy="2509"/>
            </a:xfrm>
            <a:custGeom>
              <a:avLst/>
              <a:gdLst>
                <a:gd name="T0" fmla="*/ 0 w 1546"/>
                <a:gd name="T1" fmla="*/ 0 h 1731"/>
                <a:gd name="T2" fmla="*/ 170 w 1546"/>
                <a:gd name="T3" fmla="*/ 546 h 1731"/>
                <a:gd name="T4" fmla="*/ 854 w 1546"/>
                <a:gd name="T5" fmla="*/ 1718 h 1731"/>
                <a:gd name="T6" fmla="*/ 1267 w 1546"/>
                <a:gd name="T7" fmla="*/ 1361 h 1731"/>
                <a:gd name="T8" fmla="*/ 0 w 1546"/>
                <a:gd name="T9" fmla="*/ 0 h 1731"/>
              </a:gdLst>
              <a:ahLst/>
              <a:cxnLst>
                <a:cxn ang="0">
                  <a:pos x="T0" y="T1"/>
                </a:cxn>
                <a:cxn ang="0">
                  <a:pos x="T2" y="T3"/>
                </a:cxn>
                <a:cxn ang="0">
                  <a:pos x="T4" y="T5"/>
                </a:cxn>
                <a:cxn ang="0">
                  <a:pos x="T6" y="T7"/>
                </a:cxn>
                <a:cxn ang="0">
                  <a:pos x="T8" y="T9"/>
                </a:cxn>
              </a:cxnLst>
              <a:rect l="0" t="0" r="r" b="b"/>
              <a:pathLst>
                <a:path w="1546" h="1731">
                  <a:moveTo>
                    <a:pt x="0" y="0"/>
                  </a:moveTo>
                  <a:cubicBezTo>
                    <a:pt x="170" y="546"/>
                    <a:pt x="170" y="546"/>
                    <a:pt x="170" y="546"/>
                  </a:cubicBezTo>
                  <a:cubicBezTo>
                    <a:pt x="170" y="546"/>
                    <a:pt x="1546" y="1457"/>
                    <a:pt x="854" y="1718"/>
                  </a:cubicBezTo>
                  <a:cubicBezTo>
                    <a:pt x="854" y="1718"/>
                    <a:pt x="1278" y="1731"/>
                    <a:pt x="1267" y="1361"/>
                  </a:cubicBezTo>
                  <a:cubicBezTo>
                    <a:pt x="1255" y="990"/>
                    <a:pt x="817" y="472"/>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6"/>
            <p:cNvSpPr>
              <a:spLocks/>
            </p:cNvSpPr>
            <p:nvPr/>
          </p:nvSpPr>
          <p:spPr bwMode="auto">
            <a:xfrm>
              <a:off x="4716" y="1398"/>
              <a:ext cx="2035" cy="1844"/>
            </a:xfrm>
            <a:custGeom>
              <a:avLst/>
              <a:gdLst>
                <a:gd name="T0" fmla="*/ 935 w 1408"/>
                <a:gd name="T1" fmla="*/ 965 h 1272"/>
                <a:gd name="T2" fmla="*/ 0 w 1408"/>
                <a:gd name="T3" fmla="*/ 0 h 1272"/>
                <a:gd name="T4" fmla="*/ 32 w 1408"/>
                <a:gd name="T5" fmla="*/ 100 h 1272"/>
                <a:gd name="T6" fmla="*/ 716 w 1408"/>
                <a:gd name="T7" fmla="*/ 1272 h 1272"/>
                <a:gd name="T8" fmla="*/ 935 w 1408"/>
                <a:gd name="T9" fmla="*/ 965 h 1272"/>
              </a:gdLst>
              <a:ahLst/>
              <a:cxnLst>
                <a:cxn ang="0">
                  <a:pos x="T0" y="T1"/>
                </a:cxn>
                <a:cxn ang="0">
                  <a:pos x="T2" y="T3"/>
                </a:cxn>
                <a:cxn ang="0">
                  <a:pos x="T4" y="T5"/>
                </a:cxn>
                <a:cxn ang="0">
                  <a:pos x="T6" y="T7"/>
                </a:cxn>
                <a:cxn ang="0">
                  <a:pos x="T8" y="T9"/>
                </a:cxn>
              </a:cxnLst>
              <a:rect l="0" t="0" r="r" b="b"/>
              <a:pathLst>
                <a:path w="1408" h="1272">
                  <a:moveTo>
                    <a:pt x="935" y="965"/>
                  </a:moveTo>
                  <a:cubicBezTo>
                    <a:pt x="844" y="693"/>
                    <a:pt x="618" y="434"/>
                    <a:pt x="0" y="0"/>
                  </a:cubicBezTo>
                  <a:cubicBezTo>
                    <a:pt x="32" y="100"/>
                    <a:pt x="32" y="100"/>
                    <a:pt x="32" y="100"/>
                  </a:cubicBezTo>
                  <a:cubicBezTo>
                    <a:pt x="32" y="100"/>
                    <a:pt x="1408" y="1011"/>
                    <a:pt x="716" y="1272"/>
                  </a:cubicBezTo>
                  <a:cubicBezTo>
                    <a:pt x="716" y="1272"/>
                    <a:pt x="1026" y="1238"/>
                    <a:pt x="935" y="965"/>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7"/>
            <p:cNvSpPr>
              <a:spLocks/>
            </p:cNvSpPr>
            <p:nvPr/>
          </p:nvSpPr>
          <p:spPr bwMode="auto">
            <a:xfrm>
              <a:off x="3534" y="1513"/>
              <a:ext cx="2876" cy="1816"/>
            </a:xfrm>
            <a:custGeom>
              <a:avLst/>
              <a:gdLst>
                <a:gd name="T0" fmla="*/ 0 w 1990"/>
                <a:gd name="T1" fmla="*/ 0 h 1253"/>
                <a:gd name="T2" fmla="*/ 368 w 1990"/>
                <a:gd name="T3" fmla="*/ 438 h 1253"/>
                <a:gd name="T4" fmla="*/ 1453 w 1990"/>
                <a:gd name="T5" fmla="*/ 1253 h 1253"/>
                <a:gd name="T6" fmla="*/ 1695 w 1990"/>
                <a:gd name="T7" fmla="*/ 764 h 1253"/>
                <a:gd name="T8" fmla="*/ 0 w 1990"/>
                <a:gd name="T9" fmla="*/ 0 h 1253"/>
              </a:gdLst>
              <a:ahLst/>
              <a:cxnLst>
                <a:cxn ang="0">
                  <a:pos x="T0" y="T1"/>
                </a:cxn>
                <a:cxn ang="0">
                  <a:pos x="T2" y="T3"/>
                </a:cxn>
                <a:cxn ang="0">
                  <a:pos x="T4" y="T5"/>
                </a:cxn>
                <a:cxn ang="0">
                  <a:pos x="T6" y="T7"/>
                </a:cxn>
                <a:cxn ang="0">
                  <a:pos x="T8" y="T9"/>
                </a:cxn>
              </a:cxnLst>
              <a:rect l="0" t="0" r="r" b="b"/>
              <a:pathLst>
                <a:path w="1990" h="1253">
                  <a:moveTo>
                    <a:pt x="0" y="0"/>
                  </a:moveTo>
                  <a:cubicBezTo>
                    <a:pt x="368" y="438"/>
                    <a:pt x="368" y="438"/>
                    <a:pt x="368" y="438"/>
                  </a:cubicBezTo>
                  <a:cubicBezTo>
                    <a:pt x="368" y="438"/>
                    <a:pt x="1990" y="744"/>
                    <a:pt x="1453" y="1253"/>
                  </a:cubicBezTo>
                  <a:cubicBezTo>
                    <a:pt x="1453" y="1253"/>
                    <a:pt x="1849" y="1101"/>
                    <a:pt x="1695" y="764"/>
                  </a:cubicBezTo>
                  <a:cubicBezTo>
                    <a:pt x="1541" y="427"/>
                    <a:pt x="936" y="119"/>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8"/>
            <p:cNvSpPr>
              <a:spLocks/>
            </p:cNvSpPr>
            <p:nvPr/>
          </p:nvSpPr>
          <p:spPr bwMode="auto">
            <a:xfrm>
              <a:off x="3968" y="2032"/>
              <a:ext cx="2442" cy="1297"/>
            </a:xfrm>
            <a:custGeom>
              <a:avLst/>
              <a:gdLst>
                <a:gd name="T0" fmla="*/ 1236 w 1690"/>
                <a:gd name="T1" fmla="*/ 527 h 895"/>
                <a:gd name="T2" fmla="*/ 0 w 1690"/>
                <a:gd name="T3" fmla="*/ 0 h 895"/>
                <a:gd name="T4" fmla="*/ 68 w 1690"/>
                <a:gd name="T5" fmla="*/ 80 h 895"/>
                <a:gd name="T6" fmla="*/ 1153 w 1690"/>
                <a:gd name="T7" fmla="*/ 895 h 895"/>
                <a:gd name="T8" fmla="*/ 1236 w 1690"/>
                <a:gd name="T9" fmla="*/ 527 h 895"/>
              </a:gdLst>
              <a:ahLst/>
              <a:cxnLst>
                <a:cxn ang="0">
                  <a:pos x="T0" y="T1"/>
                </a:cxn>
                <a:cxn ang="0">
                  <a:pos x="T2" y="T3"/>
                </a:cxn>
                <a:cxn ang="0">
                  <a:pos x="T4" y="T5"/>
                </a:cxn>
                <a:cxn ang="0">
                  <a:pos x="T6" y="T7"/>
                </a:cxn>
                <a:cxn ang="0">
                  <a:pos x="T8" y="T9"/>
                </a:cxn>
              </a:cxnLst>
              <a:rect l="0" t="0" r="r" b="b"/>
              <a:pathLst>
                <a:path w="1690" h="895">
                  <a:moveTo>
                    <a:pt x="1236" y="527"/>
                  </a:moveTo>
                  <a:cubicBezTo>
                    <a:pt x="1047" y="311"/>
                    <a:pt x="737" y="161"/>
                    <a:pt x="0" y="0"/>
                  </a:cubicBezTo>
                  <a:cubicBezTo>
                    <a:pt x="68" y="80"/>
                    <a:pt x="68" y="80"/>
                    <a:pt x="68" y="80"/>
                  </a:cubicBezTo>
                  <a:cubicBezTo>
                    <a:pt x="68" y="80"/>
                    <a:pt x="1690" y="386"/>
                    <a:pt x="1153" y="895"/>
                  </a:cubicBezTo>
                  <a:cubicBezTo>
                    <a:pt x="1153" y="895"/>
                    <a:pt x="1425" y="743"/>
                    <a:pt x="1236" y="527"/>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9"/>
            <p:cNvSpPr>
              <a:spLocks/>
            </p:cNvSpPr>
            <p:nvPr/>
          </p:nvSpPr>
          <p:spPr bwMode="auto">
            <a:xfrm>
              <a:off x="2939" y="2277"/>
              <a:ext cx="3096" cy="1165"/>
            </a:xfrm>
            <a:custGeom>
              <a:avLst/>
              <a:gdLst>
                <a:gd name="T0" fmla="*/ 0 w 2143"/>
                <a:gd name="T1" fmla="*/ 291 h 804"/>
                <a:gd name="T2" fmla="*/ 520 w 2143"/>
                <a:gd name="T3" fmla="*/ 531 h 804"/>
                <a:gd name="T4" fmla="*/ 1850 w 2143"/>
                <a:gd name="T5" fmla="*/ 804 h 804"/>
                <a:gd name="T6" fmla="*/ 1859 w 2143"/>
                <a:gd name="T7" fmla="*/ 258 h 804"/>
                <a:gd name="T8" fmla="*/ 0 w 2143"/>
                <a:gd name="T9" fmla="*/ 291 h 804"/>
              </a:gdLst>
              <a:ahLst/>
              <a:cxnLst>
                <a:cxn ang="0">
                  <a:pos x="T0" y="T1"/>
                </a:cxn>
                <a:cxn ang="0">
                  <a:pos x="T2" y="T3"/>
                </a:cxn>
                <a:cxn ang="0">
                  <a:pos x="T4" y="T5"/>
                </a:cxn>
                <a:cxn ang="0">
                  <a:pos x="T6" y="T7"/>
                </a:cxn>
                <a:cxn ang="0">
                  <a:pos x="T8" y="T9"/>
                </a:cxn>
              </a:cxnLst>
              <a:rect l="0" t="0" r="r" b="b"/>
              <a:pathLst>
                <a:path w="2143" h="804">
                  <a:moveTo>
                    <a:pt x="0" y="291"/>
                  </a:moveTo>
                  <a:cubicBezTo>
                    <a:pt x="520" y="531"/>
                    <a:pt x="520" y="531"/>
                    <a:pt x="520" y="531"/>
                  </a:cubicBezTo>
                  <a:cubicBezTo>
                    <a:pt x="520" y="531"/>
                    <a:pt x="2118" y="115"/>
                    <a:pt x="1850" y="804"/>
                  </a:cubicBezTo>
                  <a:cubicBezTo>
                    <a:pt x="1850" y="804"/>
                    <a:pt x="2143" y="497"/>
                    <a:pt x="1859" y="258"/>
                  </a:cubicBezTo>
                  <a:cubicBezTo>
                    <a:pt x="1576" y="19"/>
                    <a:pt x="898" y="0"/>
                    <a:pt x="0" y="29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p:cNvSpPr>
            <p:nvPr/>
          </p:nvSpPr>
          <p:spPr bwMode="auto">
            <a:xfrm>
              <a:off x="3523" y="2443"/>
              <a:ext cx="2446" cy="999"/>
            </a:xfrm>
            <a:custGeom>
              <a:avLst/>
              <a:gdLst>
                <a:gd name="T0" fmla="*/ 1343 w 1693"/>
                <a:gd name="T1" fmla="*/ 321 h 689"/>
                <a:gd name="T2" fmla="*/ 0 w 1693"/>
                <a:gd name="T3" fmla="*/ 372 h 689"/>
                <a:gd name="T4" fmla="*/ 96 w 1693"/>
                <a:gd name="T5" fmla="*/ 416 h 689"/>
                <a:gd name="T6" fmla="*/ 1425 w 1693"/>
                <a:gd name="T7" fmla="*/ 689 h 689"/>
                <a:gd name="T8" fmla="*/ 1343 w 1693"/>
                <a:gd name="T9" fmla="*/ 321 h 689"/>
              </a:gdLst>
              <a:ahLst/>
              <a:cxnLst>
                <a:cxn ang="0">
                  <a:pos x="T0" y="T1"/>
                </a:cxn>
                <a:cxn ang="0">
                  <a:pos x="T2" y="T3"/>
                </a:cxn>
                <a:cxn ang="0">
                  <a:pos x="T4" y="T5"/>
                </a:cxn>
                <a:cxn ang="0">
                  <a:pos x="T6" y="T7"/>
                </a:cxn>
                <a:cxn ang="0">
                  <a:pos x="T8" y="T9"/>
                </a:cxn>
              </a:cxnLst>
              <a:rect l="0" t="0" r="r" b="b"/>
              <a:pathLst>
                <a:path w="1693" h="689">
                  <a:moveTo>
                    <a:pt x="1343" y="321"/>
                  </a:moveTo>
                  <a:cubicBezTo>
                    <a:pt x="1080" y="207"/>
                    <a:pt x="735" y="202"/>
                    <a:pt x="0" y="372"/>
                  </a:cubicBezTo>
                  <a:cubicBezTo>
                    <a:pt x="96" y="416"/>
                    <a:pt x="96" y="416"/>
                    <a:pt x="96" y="416"/>
                  </a:cubicBezTo>
                  <a:cubicBezTo>
                    <a:pt x="96" y="416"/>
                    <a:pt x="1693" y="0"/>
                    <a:pt x="1425" y="689"/>
                  </a:cubicBezTo>
                  <a:cubicBezTo>
                    <a:pt x="1425" y="689"/>
                    <a:pt x="1606" y="436"/>
                    <a:pt x="1343" y="32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2866" y="2572"/>
              <a:ext cx="3054" cy="1235"/>
            </a:xfrm>
            <a:custGeom>
              <a:avLst/>
              <a:gdLst>
                <a:gd name="T0" fmla="*/ 0 w 2113"/>
                <a:gd name="T1" fmla="*/ 770 h 852"/>
                <a:gd name="T2" fmla="*/ 567 w 2113"/>
                <a:gd name="T3" fmla="*/ 852 h 852"/>
                <a:gd name="T4" fmla="*/ 1919 w 2113"/>
                <a:gd name="T5" fmla="*/ 736 h 852"/>
                <a:gd name="T6" fmla="*/ 1774 w 2113"/>
                <a:gd name="T7" fmla="*/ 211 h 852"/>
                <a:gd name="T8" fmla="*/ 0 w 2113"/>
                <a:gd name="T9" fmla="*/ 770 h 852"/>
              </a:gdLst>
              <a:ahLst/>
              <a:cxnLst>
                <a:cxn ang="0">
                  <a:pos x="T0" y="T1"/>
                </a:cxn>
                <a:cxn ang="0">
                  <a:pos x="T2" y="T3"/>
                </a:cxn>
                <a:cxn ang="0">
                  <a:pos x="T4" y="T5"/>
                </a:cxn>
                <a:cxn ang="0">
                  <a:pos x="T6" y="T7"/>
                </a:cxn>
                <a:cxn ang="0">
                  <a:pos x="T8" y="T9"/>
                </a:cxn>
              </a:cxnLst>
              <a:rect l="0" t="0" r="r" b="b"/>
              <a:pathLst>
                <a:path w="2113" h="852">
                  <a:moveTo>
                    <a:pt x="0" y="770"/>
                  </a:moveTo>
                  <a:cubicBezTo>
                    <a:pt x="567" y="852"/>
                    <a:pt x="567" y="852"/>
                    <a:pt x="567" y="852"/>
                  </a:cubicBezTo>
                  <a:cubicBezTo>
                    <a:pt x="567" y="852"/>
                    <a:pt x="1980" y="0"/>
                    <a:pt x="1919" y="736"/>
                  </a:cubicBezTo>
                  <a:cubicBezTo>
                    <a:pt x="1919" y="736"/>
                    <a:pt x="2113" y="359"/>
                    <a:pt x="1774" y="211"/>
                  </a:cubicBezTo>
                  <a:cubicBezTo>
                    <a:pt x="1434" y="62"/>
                    <a:pt x="778" y="235"/>
                    <a:pt x="0" y="77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3536" y="2572"/>
              <a:ext cx="2251" cy="1235"/>
            </a:xfrm>
            <a:custGeom>
              <a:avLst/>
              <a:gdLst>
                <a:gd name="T0" fmla="*/ 1273 w 1558"/>
                <a:gd name="T1" fmla="*/ 407 h 852"/>
                <a:gd name="T2" fmla="*/ 0 w 1558"/>
                <a:gd name="T3" fmla="*/ 837 h 852"/>
                <a:gd name="T4" fmla="*/ 104 w 1558"/>
                <a:gd name="T5" fmla="*/ 852 h 852"/>
                <a:gd name="T6" fmla="*/ 1456 w 1558"/>
                <a:gd name="T7" fmla="*/ 736 h 852"/>
                <a:gd name="T8" fmla="*/ 1273 w 1558"/>
                <a:gd name="T9" fmla="*/ 407 h 852"/>
              </a:gdLst>
              <a:ahLst/>
              <a:cxnLst>
                <a:cxn ang="0">
                  <a:pos x="T0" y="T1"/>
                </a:cxn>
                <a:cxn ang="0">
                  <a:pos x="T2" y="T3"/>
                </a:cxn>
                <a:cxn ang="0">
                  <a:pos x="T4" y="T5"/>
                </a:cxn>
                <a:cxn ang="0">
                  <a:pos x="T6" y="T7"/>
                </a:cxn>
                <a:cxn ang="0">
                  <a:pos x="T8" y="T9"/>
                </a:cxn>
              </a:cxnLst>
              <a:rect l="0" t="0" r="r" b="b"/>
              <a:pathLst>
                <a:path w="1558" h="852">
                  <a:moveTo>
                    <a:pt x="1273" y="407"/>
                  </a:moveTo>
                  <a:cubicBezTo>
                    <a:pt x="988" y="372"/>
                    <a:pt x="657" y="466"/>
                    <a:pt x="0" y="837"/>
                  </a:cubicBezTo>
                  <a:cubicBezTo>
                    <a:pt x="104" y="852"/>
                    <a:pt x="104" y="852"/>
                    <a:pt x="104" y="852"/>
                  </a:cubicBezTo>
                  <a:cubicBezTo>
                    <a:pt x="104" y="852"/>
                    <a:pt x="1517" y="0"/>
                    <a:pt x="1456" y="736"/>
                  </a:cubicBezTo>
                  <a:cubicBezTo>
                    <a:pt x="1456" y="736"/>
                    <a:pt x="1558" y="442"/>
                    <a:pt x="1273" y="4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4" name="Oval 33"/>
          <p:cNvSpPr/>
          <p:nvPr/>
        </p:nvSpPr>
        <p:spPr>
          <a:xfrm>
            <a:off x="7139075" y="4282426"/>
            <a:ext cx="1970059" cy="178997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entury Gothic" charset="0"/>
                <a:ea typeface="Century Gothic" charset="0"/>
                <a:cs typeface="Century Gothic" charset="0"/>
              </a:rPr>
              <a:t>Regulation enables to …</a:t>
            </a:r>
            <a:endParaRPr lang="en-GB" dirty="0">
              <a:latin typeface="Century Gothic" charset="0"/>
              <a:ea typeface="Century Gothic" charset="0"/>
              <a:cs typeface="Century Gothic" charset="0"/>
            </a:endParaRPr>
          </a:p>
        </p:txBody>
      </p:sp>
      <p:sp>
        <p:nvSpPr>
          <p:cNvPr id="35" name="TextBox 34"/>
          <p:cNvSpPr txBox="1"/>
          <p:nvPr/>
        </p:nvSpPr>
        <p:spPr>
          <a:xfrm>
            <a:off x="1898550" y="5482532"/>
            <a:ext cx="1973618" cy="523220"/>
          </a:xfrm>
          <a:prstGeom prst="rect">
            <a:avLst/>
          </a:prstGeom>
          <a:noFill/>
        </p:spPr>
        <p:txBody>
          <a:bodyPr wrap="none" rtlCol="0">
            <a:spAutoFit/>
          </a:bodyPr>
          <a:lstStyle/>
          <a:p>
            <a:pPr algn="r"/>
            <a:r>
              <a:rPr lang="en-GB" sz="1400" b="1" dirty="0" smtClean="0">
                <a:solidFill>
                  <a:schemeClr val="tx1">
                    <a:lumMod val="75000"/>
                    <a:lumOff val="25000"/>
                  </a:schemeClr>
                </a:solidFill>
                <a:latin typeface="Century Gothic" charset="0"/>
                <a:ea typeface="Century Gothic" charset="0"/>
                <a:cs typeface="Century Gothic" charset="0"/>
              </a:rPr>
              <a:t>Enhance legitimacy </a:t>
            </a:r>
            <a:br>
              <a:rPr lang="en-GB" sz="1400" b="1" dirty="0" smtClean="0">
                <a:solidFill>
                  <a:schemeClr val="tx1">
                    <a:lumMod val="75000"/>
                    <a:lumOff val="25000"/>
                  </a:schemeClr>
                </a:solidFill>
                <a:latin typeface="Century Gothic" charset="0"/>
                <a:ea typeface="Century Gothic" charset="0"/>
                <a:cs typeface="Century Gothic" charset="0"/>
              </a:rPr>
            </a:br>
            <a:r>
              <a:rPr lang="en-GB" sz="1400" b="1" dirty="0" smtClean="0">
                <a:solidFill>
                  <a:schemeClr val="tx1">
                    <a:lumMod val="75000"/>
                    <a:lumOff val="25000"/>
                  </a:schemeClr>
                </a:solidFill>
                <a:latin typeface="Century Gothic" charset="0"/>
                <a:ea typeface="Century Gothic" charset="0"/>
                <a:cs typeface="Century Gothic" charset="0"/>
              </a:rPr>
              <a:t>and public’s trust</a:t>
            </a:r>
            <a:endParaRPr lang="en-GB" sz="1400" b="1" dirty="0">
              <a:solidFill>
                <a:schemeClr val="tx1">
                  <a:lumMod val="75000"/>
                  <a:lumOff val="25000"/>
                </a:schemeClr>
              </a:solidFill>
              <a:latin typeface="Century Gothic" charset="0"/>
              <a:ea typeface="Century Gothic" charset="0"/>
              <a:cs typeface="Century Gothic" charset="0"/>
            </a:endParaRPr>
          </a:p>
        </p:txBody>
      </p:sp>
      <p:sp>
        <p:nvSpPr>
          <p:cNvPr id="36" name="Rectangle 35"/>
          <p:cNvSpPr/>
          <p:nvPr/>
        </p:nvSpPr>
        <p:spPr>
          <a:xfrm>
            <a:off x="1836006" y="5949339"/>
            <a:ext cx="1941348" cy="707886"/>
          </a:xfrm>
          <a:prstGeom prst="rect">
            <a:avLst/>
          </a:prstGeom>
        </p:spPr>
        <p:txBody>
          <a:bodyPr wrap="square">
            <a:spAutoFit/>
          </a:bodyPr>
          <a:lstStyle/>
          <a:p>
            <a:pPr algn="r"/>
            <a:r>
              <a:rPr lang="en-GB" sz="1000" dirty="0" smtClean="0">
                <a:solidFill>
                  <a:schemeClr val="bg1">
                    <a:lumMod val="65000"/>
                  </a:schemeClr>
                </a:solidFill>
                <a:latin typeface="Century Gothic" charset="0"/>
                <a:ea typeface="Century Gothic" charset="0"/>
                <a:cs typeface="Century Gothic" charset="0"/>
              </a:rPr>
              <a:t>Regulation brings confidence and legitimacy,  which ill develop the cryptocurrency market. </a:t>
            </a:r>
            <a:endParaRPr lang="en-GB" sz="1000" dirty="0">
              <a:solidFill>
                <a:schemeClr val="bg1">
                  <a:lumMod val="65000"/>
                </a:schemeClr>
              </a:solidFill>
              <a:latin typeface="Century Gothic" charset="0"/>
              <a:ea typeface="Century Gothic" charset="0"/>
              <a:cs typeface="Century Gothic" charset="0"/>
            </a:endParaRPr>
          </a:p>
        </p:txBody>
      </p:sp>
      <p:sp>
        <p:nvSpPr>
          <p:cNvPr id="37" name="TextBox 36"/>
          <p:cNvSpPr txBox="1"/>
          <p:nvPr/>
        </p:nvSpPr>
        <p:spPr>
          <a:xfrm>
            <a:off x="1821136" y="3984889"/>
            <a:ext cx="1834156" cy="523220"/>
          </a:xfrm>
          <a:prstGeom prst="rect">
            <a:avLst/>
          </a:prstGeom>
          <a:noFill/>
        </p:spPr>
        <p:txBody>
          <a:bodyPr wrap="none" rtlCol="0">
            <a:spAutoFit/>
          </a:bodyPr>
          <a:lstStyle/>
          <a:p>
            <a:pPr algn="r"/>
            <a:r>
              <a:rPr lang="en-GB" sz="1400" b="1" dirty="0" smtClean="0">
                <a:solidFill>
                  <a:schemeClr val="tx1">
                    <a:lumMod val="75000"/>
                    <a:lumOff val="25000"/>
                  </a:schemeClr>
                </a:solidFill>
                <a:latin typeface="Century Gothic" charset="0"/>
                <a:ea typeface="Century Gothic" charset="0"/>
                <a:cs typeface="Century Gothic" charset="0"/>
              </a:rPr>
              <a:t>Provide protection </a:t>
            </a:r>
            <a:br>
              <a:rPr lang="en-GB" sz="1400" b="1" dirty="0" smtClean="0">
                <a:solidFill>
                  <a:schemeClr val="tx1">
                    <a:lumMod val="75000"/>
                    <a:lumOff val="25000"/>
                  </a:schemeClr>
                </a:solidFill>
                <a:latin typeface="Century Gothic" charset="0"/>
                <a:ea typeface="Century Gothic" charset="0"/>
                <a:cs typeface="Century Gothic" charset="0"/>
              </a:rPr>
            </a:br>
            <a:r>
              <a:rPr lang="en-GB" sz="1400" b="1" dirty="0" smtClean="0">
                <a:solidFill>
                  <a:schemeClr val="tx1">
                    <a:lumMod val="75000"/>
                    <a:lumOff val="25000"/>
                  </a:schemeClr>
                </a:solidFill>
                <a:latin typeface="Century Gothic" charset="0"/>
                <a:ea typeface="Century Gothic" charset="0"/>
                <a:cs typeface="Century Gothic" charset="0"/>
              </a:rPr>
              <a:t>for investors</a:t>
            </a:r>
            <a:endParaRPr lang="en-GB" sz="1400" b="1" dirty="0">
              <a:solidFill>
                <a:schemeClr val="tx1">
                  <a:lumMod val="75000"/>
                  <a:lumOff val="25000"/>
                </a:schemeClr>
              </a:solidFill>
              <a:latin typeface="Century Gothic" charset="0"/>
              <a:ea typeface="Century Gothic" charset="0"/>
              <a:cs typeface="Century Gothic" charset="0"/>
            </a:endParaRPr>
          </a:p>
        </p:txBody>
      </p:sp>
      <p:sp>
        <p:nvSpPr>
          <p:cNvPr id="38" name="Rectangle 37"/>
          <p:cNvSpPr/>
          <p:nvPr/>
        </p:nvSpPr>
        <p:spPr>
          <a:xfrm>
            <a:off x="1568507" y="4436389"/>
            <a:ext cx="2128920" cy="553998"/>
          </a:xfrm>
          <a:prstGeom prst="rect">
            <a:avLst/>
          </a:prstGeom>
        </p:spPr>
        <p:txBody>
          <a:bodyPr wrap="square">
            <a:spAutoFit/>
          </a:bodyPr>
          <a:lstStyle/>
          <a:p>
            <a:pPr algn="r"/>
            <a:r>
              <a:rPr lang="en-GB" sz="1000" dirty="0" smtClean="0">
                <a:solidFill>
                  <a:schemeClr val="bg1">
                    <a:lumMod val="65000"/>
                  </a:schemeClr>
                </a:solidFill>
                <a:latin typeface="Century Gothic" charset="0"/>
                <a:ea typeface="Century Gothic" charset="0"/>
                <a:cs typeface="Century Gothic" charset="0"/>
              </a:rPr>
              <a:t>With no legal framework, investors and cryptocurrencies-holders are less protected.</a:t>
            </a:r>
            <a:endParaRPr lang="en-GB" sz="1000" dirty="0">
              <a:solidFill>
                <a:schemeClr val="bg1">
                  <a:lumMod val="65000"/>
                </a:schemeClr>
              </a:solidFill>
              <a:latin typeface="Century Gothic" charset="0"/>
              <a:ea typeface="Century Gothic" charset="0"/>
              <a:cs typeface="Century Gothic" charset="0"/>
            </a:endParaRPr>
          </a:p>
        </p:txBody>
      </p:sp>
      <p:sp>
        <p:nvSpPr>
          <p:cNvPr id="39" name="TextBox 38"/>
          <p:cNvSpPr txBox="1"/>
          <p:nvPr/>
        </p:nvSpPr>
        <p:spPr>
          <a:xfrm>
            <a:off x="2445141" y="2440943"/>
            <a:ext cx="1890261" cy="307777"/>
          </a:xfrm>
          <a:prstGeom prst="rect">
            <a:avLst/>
          </a:prstGeom>
          <a:noFill/>
        </p:spPr>
        <p:txBody>
          <a:bodyPr wrap="none" rtlCol="0">
            <a:spAutoFit/>
          </a:bodyPr>
          <a:lstStyle/>
          <a:p>
            <a:pPr algn="r"/>
            <a:r>
              <a:rPr lang="en-GB" sz="1400" b="1" dirty="0" smtClean="0">
                <a:solidFill>
                  <a:schemeClr val="tx1">
                    <a:lumMod val="75000"/>
                    <a:lumOff val="25000"/>
                  </a:schemeClr>
                </a:solidFill>
                <a:latin typeface="Century Gothic" charset="0"/>
                <a:ea typeface="Century Gothic" charset="0"/>
                <a:cs typeface="Century Gothic" charset="0"/>
              </a:rPr>
              <a:t>Prevent tax evasion</a:t>
            </a:r>
            <a:endParaRPr lang="en-GB" sz="1400" b="1" dirty="0">
              <a:solidFill>
                <a:schemeClr val="tx1">
                  <a:lumMod val="75000"/>
                  <a:lumOff val="25000"/>
                </a:schemeClr>
              </a:solidFill>
              <a:latin typeface="Century Gothic" charset="0"/>
              <a:ea typeface="Century Gothic" charset="0"/>
              <a:cs typeface="Century Gothic" charset="0"/>
            </a:endParaRPr>
          </a:p>
        </p:txBody>
      </p:sp>
      <p:sp>
        <p:nvSpPr>
          <p:cNvPr id="40" name="Rectangle 39"/>
          <p:cNvSpPr/>
          <p:nvPr/>
        </p:nvSpPr>
        <p:spPr>
          <a:xfrm>
            <a:off x="2012827" y="2726963"/>
            <a:ext cx="2322575" cy="707886"/>
          </a:xfrm>
          <a:prstGeom prst="rect">
            <a:avLst/>
          </a:prstGeom>
        </p:spPr>
        <p:txBody>
          <a:bodyPr wrap="square">
            <a:spAutoFit/>
          </a:bodyPr>
          <a:lstStyle/>
          <a:p>
            <a:pPr algn="r"/>
            <a:r>
              <a:rPr lang="en-GB" sz="1000" dirty="0" smtClean="0">
                <a:solidFill>
                  <a:schemeClr val="bg1">
                    <a:lumMod val="65000"/>
                  </a:schemeClr>
                </a:solidFill>
                <a:latin typeface="Century Gothic" charset="0"/>
                <a:ea typeface="Century Gothic" charset="0"/>
                <a:cs typeface="Century Gothic" charset="0"/>
              </a:rPr>
              <a:t>The decentralized system of </a:t>
            </a:r>
            <a:r>
              <a:rPr lang="en-GB" sz="1000" dirty="0" err="1" smtClean="0">
                <a:solidFill>
                  <a:schemeClr val="bg1">
                    <a:lumMod val="65000"/>
                  </a:schemeClr>
                </a:solidFill>
                <a:latin typeface="Century Gothic" charset="0"/>
                <a:ea typeface="Century Gothic" charset="0"/>
                <a:cs typeface="Century Gothic" charset="0"/>
              </a:rPr>
              <a:t>blockchains</a:t>
            </a:r>
            <a:r>
              <a:rPr lang="en-GB" sz="1000" dirty="0" smtClean="0">
                <a:solidFill>
                  <a:schemeClr val="bg1">
                    <a:lumMod val="65000"/>
                  </a:schemeClr>
                </a:solidFill>
                <a:latin typeface="Century Gothic" charset="0"/>
                <a:ea typeface="Century Gothic" charset="0"/>
                <a:cs typeface="Century Gothic" charset="0"/>
              </a:rPr>
              <a:t> eases tax evasion. There is also a loss of earnings for states in terms of VAT.</a:t>
            </a:r>
            <a:endParaRPr lang="en-GB" sz="1000" dirty="0">
              <a:solidFill>
                <a:schemeClr val="bg1">
                  <a:lumMod val="65000"/>
                </a:schemeClr>
              </a:solidFill>
              <a:latin typeface="Century Gothic" charset="0"/>
              <a:ea typeface="Century Gothic" charset="0"/>
              <a:cs typeface="Century Gothic" charset="0"/>
            </a:endParaRPr>
          </a:p>
        </p:txBody>
      </p:sp>
      <p:sp>
        <p:nvSpPr>
          <p:cNvPr id="41" name="TextBox 40"/>
          <p:cNvSpPr txBox="1"/>
          <p:nvPr/>
        </p:nvSpPr>
        <p:spPr>
          <a:xfrm>
            <a:off x="3779521" y="1271598"/>
            <a:ext cx="1757394" cy="523220"/>
          </a:xfrm>
          <a:prstGeom prst="rect">
            <a:avLst/>
          </a:prstGeom>
          <a:noFill/>
        </p:spPr>
        <p:txBody>
          <a:bodyPr wrap="square" rtlCol="0">
            <a:spAutoFit/>
          </a:bodyPr>
          <a:lstStyle/>
          <a:p>
            <a:pPr algn="r"/>
            <a:r>
              <a:rPr lang="en-GB" sz="1400" b="1" dirty="0" smtClean="0">
                <a:solidFill>
                  <a:schemeClr val="tx1">
                    <a:lumMod val="75000"/>
                    <a:lumOff val="25000"/>
                  </a:schemeClr>
                </a:solidFill>
                <a:latin typeface="Century Gothic" charset="0"/>
                <a:ea typeface="Century Gothic" charset="0"/>
                <a:cs typeface="Century Gothic" charset="0"/>
              </a:rPr>
              <a:t>Prevent criminal activities</a:t>
            </a:r>
            <a:endParaRPr lang="en-GB" sz="1400" b="1" dirty="0">
              <a:solidFill>
                <a:schemeClr val="tx1">
                  <a:lumMod val="75000"/>
                  <a:lumOff val="25000"/>
                </a:schemeClr>
              </a:solidFill>
              <a:latin typeface="Century Gothic" charset="0"/>
              <a:ea typeface="Century Gothic" charset="0"/>
              <a:cs typeface="Century Gothic" charset="0"/>
            </a:endParaRPr>
          </a:p>
        </p:txBody>
      </p:sp>
      <p:sp>
        <p:nvSpPr>
          <p:cNvPr id="42" name="Rectangle 41"/>
          <p:cNvSpPr/>
          <p:nvPr/>
        </p:nvSpPr>
        <p:spPr>
          <a:xfrm>
            <a:off x="3449534" y="1695648"/>
            <a:ext cx="2148660" cy="553998"/>
          </a:xfrm>
          <a:prstGeom prst="rect">
            <a:avLst/>
          </a:prstGeom>
        </p:spPr>
        <p:txBody>
          <a:bodyPr wrap="square">
            <a:spAutoFit/>
          </a:bodyPr>
          <a:lstStyle/>
          <a:p>
            <a:pPr algn="r"/>
            <a:r>
              <a:rPr lang="en-GB" sz="1000" dirty="0" smtClean="0">
                <a:solidFill>
                  <a:schemeClr val="bg1">
                    <a:lumMod val="65000"/>
                  </a:schemeClr>
                </a:solidFill>
                <a:latin typeface="Century Gothic" charset="0"/>
                <a:ea typeface="Century Gothic" charset="0"/>
                <a:cs typeface="Century Gothic" charset="0"/>
              </a:rPr>
              <a:t>Frauds, money laundering, illicit trafficking, terrorism, </a:t>
            </a:r>
            <a:r>
              <a:rPr lang="en-GB" sz="1000" dirty="0" err="1" smtClean="0">
                <a:solidFill>
                  <a:schemeClr val="bg1">
                    <a:lumMod val="65000"/>
                  </a:schemeClr>
                </a:solidFill>
                <a:latin typeface="Century Gothic" charset="0"/>
                <a:ea typeface="Century Gothic" charset="0"/>
                <a:cs typeface="Century Gothic" charset="0"/>
              </a:rPr>
              <a:t>darknet</a:t>
            </a:r>
            <a:r>
              <a:rPr lang="en-GB" sz="1000" dirty="0" smtClean="0">
                <a:solidFill>
                  <a:schemeClr val="bg1">
                    <a:lumMod val="65000"/>
                  </a:schemeClr>
                </a:solidFill>
                <a:latin typeface="Century Gothic" charset="0"/>
                <a:ea typeface="Century Gothic" charset="0"/>
                <a:cs typeface="Century Gothic" charset="0"/>
              </a:rPr>
              <a:t> markets …</a:t>
            </a:r>
            <a:endParaRPr lang="en-GB" sz="1000" dirty="0">
              <a:solidFill>
                <a:schemeClr val="bg1">
                  <a:lumMod val="65000"/>
                </a:schemeClr>
              </a:solidFill>
              <a:latin typeface="Century Gothic" charset="0"/>
              <a:ea typeface="Century Gothic" charset="0"/>
              <a:cs typeface="Century Gothic"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6127" y="967523"/>
            <a:ext cx="1102965" cy="1102965"/>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1854" y="2132846"/>
            <a:ext cx="1001543" cy="1001543"/>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422" y="3568389"/>
            <a:ext cx="1112047" cy="1112047"/>
          </a:xfrm>
          <a:prstGeom prst="rect">
            <a:avLst/>
          </a:prstGeom>
        </p:spPr>
      </p:pic>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387" y="5361507"/>
            <a:ext cx="1098938" cy="1098938"/>
          </a:xfrm>
          <a:prstGeom prst="rect">
            <a:avLst/>
          </a:prstGeom>
        </p:spPr>
      </p:pic>
    </p:spTree>
    <p:extLst>
      <p:ext uri="{BB962C8B-B14F-4D97-AF65-F5344CB8AC3E}">
        <p14:creationId xmlns:p14="http://schemas.microsoft.com/office/powerpoint/2010/main" val="17776670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4430" r="14430"/>
          <a:stretch>
            <a:fillRect/>
          </a:stretch>
        </p:blipFill>
        <p:spPr/>
      </p:pic>
      <p:sp>
        <p:nvSpPr>
          <p:cNvPr id="3" name="Slide Number Placeholder 2"/>
          <p:cNvSpPr>
            <a:spLocks noGrp="1"/>
          </p:cNvSpPr>
          <p:nvPr>
            <p:ph type="sldNum" sz="quarter" idx="12"/>
          </p:nvPr>
        </p:nvSpPr>
        <p:spPr/>
        <p:txBody>
          <a:bodyPr/>
          <a:lstStyle/>
          <a:p>
            <a:fld id="{B30467BC-53FE-413A-9560-FD18F38E6FE5}" type="slidenum">
              <a:rPr lang="en-GB" smtClean="0"/>
              <a:pPr/>
              <a:t>4</a:t>
            </a:fld>
            <a:endParaRPr lang="en-GB"/>
          </a:p>
        </p:txBody>
      </p:sp>
      <p:sp>
        <p:nvSpPr>
          <p:cNvPr id="9" name="Rectangle 8"/>
          <p:cNvSpPr/>
          <p:nvPr/>
        </p:nvSpPr>
        <p:spPr>
          <a:xfrm>
            <a:off x="722037" y="1751679"/>
            <a:ext cx="4324253" cy="2392304"/>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22036" y="841987"/>
            <a:ext cx="3678514" cy="830997"/>
          </a:xfrm>
          <a:prstGeom prst="rect">
            <a:avLst/>
          </a:prstGeom>
          <a:noFill/>
        </p:spPr>
        <p:txBody>
          <a:bodyPr wrap="square" rtlCol="0">
            <a:spAutoFit/>
          </a:bodyPr>
          <a:lstStyle/>
          <a:p>
            <a:r>
              <a:rPr lang="it-IT" sz="2400" dirty="0" smtClean="0">
                <a:solidFill>
                  <a:schemeClr val="accent1"/>
                </a:solidFill>
                <a:latin typeface="+mj-lt"/>
              </a:rPr>
              <a:t>HISTORY OF BLOCKCHAIN </a:t>
            </a:r>
            <a:endParaRPr lang="en-GB" sz="2400" dirty="0">
              <a:solidFill>
                <a:schemeClr val="accent1"/>
              </a:solidFill>
              <a:latin typeface="+mj-lt"/>
            </a:endParaRPr>
          </a:p>
        </p:txBody>
      </p:sp>
      <p:sp>
        <p:nvSpPr>
          <p:cNvPr id="11" name="Rectangle 10"/>
          <p:cNvSpPr/>
          <p:nvPr/>
        </p:nvSpPr>
        <p:spPr>
          <a:xfrm>
            <a:off x="936552" y="1998197"/>
            <a:ext cx="3935055" cy="1938992"/>
          </a:xfrm>
          <a:prstGeom prst="rect">
            <a:avLst/>
          </a:prstGeom>
        </p:spPr>
        <p:txBody>
          <a:bodyPr wrap="square">
            <a:spAutoFit/>
          </a:bodyPr>
          <a:lstStyle/>
          <a:p>
            <a:pPr>
              <a:lnSpc>
                <a:spcPct val="150000"/>
              </a:lnSpc>
            </a:pPr>
            <a:r>
              <a:rPr lang="en-GB" sz="1000" dirty="0" smtClean="0">
                <a:solidFill>
                  <a:schemeClr val="bg1"/>
                </a:solidFill>
              </a:rPr>
              <a:t>Blockchain was first invented by Satoshi Nakamoto when he published the Bitcoin paper  in 2009. It stayed under the radar for 6 years probably due to its bad reputation. Initially, Bitcoin was the money of the dark web and since Blockchain was closely associated with Bitcoin it inherited the same name. Nevertheless, recently many individuals and corporations identified its potential and new novel applications started to emerge which could dramatically disrupt many traditional industries.</a:t>
            </a:r>
            <a:endParaRPr lang="en-GB" sz="1000" dirty="0">
              <a:solidFill>
                <a:schemeClr val="bg1"/>
              </a:solidFill>
            </a:endParaRPr>
          </a:p>
        </p:txBody>
      </p:sp>
      <p:pic>
        <p:nvPicPr>
          <p:cNvPr id="5" name="Picture Placeholder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4177" r="4177"/>
          <a:stretch>
            <a:fillRect/>
          </a:stretch>
        </p:blipFill>
        <p:spPr/>
      </p:pic>
      <p:pic>
        <p:nvPicPr>
          <p:cNvPr id="6" name="Picture Placeholder 5"/>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29583" b="29583"/>
          <a:stretch>
            <a:fillRect/>
          </a:stretch>
        </p:blipFill>
        <p:spPr/>
      </p:pic>
    </p:spTree>
    <p:extLst>
      <p:ext uri="{BB962C8B-B14F-4D97-AF65-F5344CB8AC3E}">
        <p14:creationId xmlns:p14="http://schemas.microsoft.com/office/powerpoint/2010/main" val="698875669"/>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8599"/>
            <a:ext cx="9144000" cy="556312"/>
          </a:xfrm>
        </p:spPr>
        <p:txBody>
          <a:bodyPr/>
          <a:lstStyle/>
          <a:p>
            <a:r>
              <a:rPr lang="en-GB" dirty="0" smtClean="0">
                <a:latin typeface="Century Gothic" charset="0"/>
                <a:ea typeface="Century Gothic" charset="0"/>
                <a:cs typeface="Century Gothic" charset="0"/>
              </a:rPr>
              <a:t>ICOs that went wrong</a:t>
            </a:r>
            <a:endParaRPr lang="en-GB" dirty="0">
              <a:latin typeface="Century Gothic" charset="0"/>
              <a:ea typeface="Century Gothic" charset="0"/>
              <a:cs typeface="Century Gothic" charset="0"/>
            </a:endParaRPr>
          </a:p>
        </p:txBody>
      </p:sp>
      <p:sp>
        <p:nvSpPr>
          <p:cNvPr id="3" name="Subtitle 2"/>
          <p:cNvSpPr>
            <a:spLocks noGrp="1"/>
          </p:cNvSpPr>
          <p:nvPr>
            <p:ph type="subTitle" idx="1"/>
          </p:nvPr>
        </p:nvSpPr>
        <p:spPr>
          <a:xfrm>
            <a:off x="1524000" y="694026"/>
            <a:ext cx="9144000" cy="369461"/>
          </a:xfrm>
        </p:spPr>
        <p:txBody>
          <a:bodyPr/>
          <a:lstStyle/>
          <a:p>
            <a:r>
              <a:rPr lang="en-GB" dirty="0" smtClean="0">
                <a:latin typeface="Century Gothic" charset="0"/>
                <a:ea typeface="Century Gothic" charset="0"/>
                <a:cs typeface="Century Gothic" charset="0"/>
              </a:rPr>
              <a:t>Could a regulatory </a:t>
            </a:r>
            <a:r>
              <a:rPr lang="en-GB" smtClean="0">
                <a:latin typeface="Century Gothic" charset="0"/>
                <a:ea typeface="Century Gothic" charset="0"/>
                <a:cs typeface="Century Gothic" charset="0"/>
              </a:rPr>
              <a:t>framework prevent these incidents?</a:t>
            </a:r>
            <a:endParaRPr lang="en-GB" dirty="0">
              <a:latin typeface="Century Gothic" charset="0"/>
              <a:ea typeface="Century Gothic" charset="0"/>
              <a:cs typeface="Century Gothic" charset="0"/>
            </a:endParaRPr>
          </a:p>
        </p:txBody>
      </p:sp>
      <p:sp>
        <p:nvSpPr>
          <p:cNvPr id="9" name="TextBox 8"/>
          <p:cNvSpPr txBox="1"/>
          <p:nvPr/>
        </p:nvSpPr>
        <p:spPr>
          <a:xfrm>
            <a:off x="1313537" y="4000965"/>
            <a:ext cx="1391728" cy="400110"/>
          </a:xfrm>
          <a:prstGeom prst="rect">
            <a:avLst/>
          </a:prstGeom>
          <a:noFill/>
        </p:spPr>
        <p:txBody>
          <a:bodyPr wrap="none" rtlCol="0">
            <a:spAutoFit/>
          </a:bodyPr>
          <a:lstStyle/>
          <a:p>
            <a:r>
              <a:rPr lang="en-GB" sz="2000" dirty="0" err="1" smtClean="0">
                <a:latin typeface="Century Gothic" charset="0"/>
                <a:ea typeface="Century Gothic" charset="0"/>
                <a:cs typeface="Century Gothic" charset="0"/>
              </a:rPr>
              <a:t>CoinDash</a:t>
            </a:r>
            <a:endParaRPr lang="en-GB" dirty="0">
              <a:latin typeface="Century Gothic" charset="0"/>
              <a:ea typeface="Century Gothic" charset="0"/>
              <a:cs typeface="Century Gothic" charset="0"/>
            </a:endParaRPr>
          </a:p>
        </p:txBody>
      </p:sp>
      <p:sp>
        <p:nvSpPr>
          <p:cNvPr id="10" name="TextBox 9"/>
          <p:cNvSpPr txBox="1"/>
          <p:nvPr/>
        </p:nvSpPr>
        <p:spPr>
          <a:xfrm>
            <a:off x="1198648" y="4394638"/>
            <a:ext cx="1452642" cy="338554"/>
          </a:xfrm>
          <a:prstGeom prst="rect">
            <a:avLst/>
          </a:prstGeom>
          <a:noFill/>
        </p:spPr>
        <p:txBody>
          <a:bodyPr wrap="none" rtlCol="0">
            <a:spAutoFit/>
          </a:bodyPr>
          <a:lstStyle/>
          <a:p>
            <a:r>
              <a:rPr lang="en-GB" sz="1600" b="1" dirty="0" smtClean="0">
                <a:solidFill>
                  <a:schemeClr val="accent1"/>
                </a:solidFill>
                <a:latin typeface="Century Gothic" charset="0"/>
                <a:ea typeface="Century Gothic" charset="0"/>
                <a:cs typeface="Century Gothic" charset="0"/>
              </a:rPr>
              <a:t>System hack</a:t>
            </a:r>
            <a:endParaRPr lang="en-GB" sz="1600" b="1" dirty="0">
              <a:solidFill>
                <a:schemeClr val="accent1"/>
              </a:solidFill>
              <a:latin typeface="Century Gothic" charset="0"/>
              <a:ea typeface="Century Gothic" charset="0"/>
              <a:cs typeface="Century Gothic" charset="0"/>
            </a:endParaRPr>
          </a:p>
        </p:txBody>
      </p:sp>
      <p:sp>
        <p:nvSpPr>
          <p:cNvPr id="11" name="Rectangle 10"/>
          <p:cNvSpPr/>
          <p:nvPr/>
        </p:nvSpPr>
        <p:spPr>
          <a:xfrm>
            <a:off x="800931" y="4688539"/>
            <a:ext cx="2416940" cy="1200329"/>
          </a:xfrm>
          <a:prstGeom prst="rect">
            <a:avLst/>
          </a:prstGeom>
        </p:spPr>
        <p:txBody>
          <a:bodyPr wrap="square">
            <a:spAutoFit/>
          </a:bodyPr>
          <a:lstStyle/>
          <a:p>
            <a:pPr algn="ctr"/>
            <a:r>
              <a:rPr lang="en-GB" sz="1200" b="1" dirty="0" smtClean="0">
                <a:latin typeface="Century Gothic" charset="0"/>
                <a:ea typeface="Century Gothic" charset="0"/>
                <a:cs typeface="Century Gothic" charset="0"/>
              </a:rPr>
              <a:t>7 </a:t>
            </a:r>
            <a:r>
              <a:rPr lang="en-GB" sz="1200" b="1" smtClean="0">
                <a:latin typeface="Century Gothic" charset="0"/>
                <a:ea typeface="Century Gothic" charset="0"/>
                <a:cs typeface="Century Gothic" charset="0"/>
              </a:rPr>
              <a:t>million USD </a:t>
            </a:r>
            <a:r>
              <a:rPr lang="en-GB" sz="1200" b="1" dirty="0" smtClean="0">
                <a:latin typeface="Century Gothic" charset="0"/>
                <a:ea typeface="Century Gothic" charset="0"/>
                <a:cs typeface="Century Gothic" charset="0"/>
              </a:rPr>
              <a:t>loss </a:t>
            </a:r>
            <a:br>
              <a:rPr lang="en-GB" sz="1200" b="1" dirty="0" smtClean="0">
                <a:latin typeface="Century Gothic" charset="0"/>
                <a:ea typeface="Century Gothic" charset="0"/>
                <a:cs typeface="Century Gothic" charset="0"/>
              </a:rPr>
            </a:br>
            <a:r>
              <a:rPr lang="en-GB" sz="1200" b="1" dirty="0" smtClean="0">
                <a:latin typeface="Century Gothic" charset="0"/>
                <a:ea typeface="Century Gothic" charset="0"/>
                <a:cs typeface="Century Gothic" charset="0"/>
              </a:rPr>
              <a:t>in 30 minutes.</a:t>
            </a:r>
            <a:endParaRPr lang="en-GB" sz="1200" b="1" dirty="0">
              <a:latin typeface="Century Gothic" charset="0"/>
              <a:ea typeface="Century Gothic" charset="0"/>
              <a:cs typeface="Century Gothic" charset="0"/>
            </a:endParaRPr>
          </a:p>
          <a:p>
            <a:pPr algn="ctr"/>
            <a:endParaRPr lang="en-GB" sz="1200" dirty="0" smtClean="0">
              <a:latin typeface="Century Gothic" charset="0"/>
              <a:ea typeface="Century Gothic" charset="0"/>
              <a:cs typeface="Century Gothic" charset="0"/>
            </a:endParaRPr>
          </a:p>
          <a:p>
            <a:pPr algn="ctr"/>
            <a:r>
              <a:rPr lang="en-GB" sz="1200" i="1" dirty="0" err="1" smtClean="0">
                <a:latin typeface="Century Gothic" charset="0"/>
                <a:ea typeface="Century Gothic" charset="0"/>
                <a:cs typeface="Century Gothic" charset="0"/>
              </a:rPr>
              <a:t>Ethereum</a:t>
            </a:r>
            <a:r>
              <a:rPr lang="en-GB" sz="1200" dirty="0" smtClean="0">
                <a:latin typeface="Century Gothic" charset="0"/>
                <a:ea typeface="Century Gothic" charset="0"/>
                <a:cs typeface="Century Gothic" charset="0"/>
              </a:rPr>
              <a:t> sent to a fraudulent address after a smart-contract hijack.</a:t>
            </a:r>
            <a:endParaRPr lang="en-GB" sz="1200" dirty="0">
              <a:latin typeface="Century Gothic" charset="0"/>
              <a:ea typeface="Century Gothic" charset="0"/>
              <a:cs typeface="Century Gothic" charset="0"/>
            </a:endParaRPr>
          </a:p>
        </p:txBody>
      </p:sp>
      <p:sp>
        <p:nvSpPr>
          <p:cNvPr id="14" name="TextBox 13"/>
          <p:cNvSpPr txBox="1"/>
          <p:nvPr/>
        </p:nvSpPr>
        <p:spPr>
          <a:xfrm>
            <a:off x="5074959" y="4020479"/>
            <a:ext cx="2837336" cy="707886"/>
          </a:xfrm>
          <a:prstGeom prst="rect">
            <a:avLst/>
          </a:prstGeom>
          <a:noFill/>
        </p:spPr>
        <p:txBody>
          <a:bodyPr wrap="square" rtlCol="0">
            <a:spAutoFit/>
          </a:bodyPr>
          <a:lstStyle/>
          <a:p>
            <a:r>
              <a:rPr lang="en-GB" sz="2000" dirty="0" err="1" smtClean="0">
                <a:latin typeface="Century Gothic" charset="0"/>
                <a:ea typeface="Century Gothic" charset="0"/>
                <a:cs typeface="Century Gothic" charset="0"/>
              </a:rPr>
              <a:t>REcoin</a:t>
            </a:r>
            <a:r>
              <a:rPr lang="en-GB" sz="2000" dirty="0" smtClean="0">
                <a:latin typeface="Century Gothic" charset="0"/>
                <a:ea typeface="Century Gothic" charset="0"/>
                <a:cs typeface="Century Gothic" charset="0"/>
              </a:rPr>
              <a:t> Group </a:t>
            </a:r>
            <a:br>
              <a:rPr lang="en-GB" sz="2000" dirty="0" smtClean="0">
                <a:latin typeface="Century Gothic" charset="0"/>
                <a:ea typeface="Century Gothic" charset="0"/>
                <a:cs typeface="Century Gothic" charset="0"/>
              </a:rPr>
            </a:br>
            <a:r>
              <a:rPr lang="en-GB" sz="2000" dirty="0" smtClean="0">
                <a:latin typeface="Century Gothic" charset="0"/>
                <a:ea typeface="Century Gothic" charset="0"/>
                <a:cs typeface="Century Gothic" charset="0"/>
              </a:rPr>
              <a:t>&amp; DRC World</a:t>
            </a:r>
            <a:endParaRPr lang="en-GB" sz="2000" dirty="0">
              <a:latin typeface="Century Gothic" charset="0"/>
              <a:ea typeface="Century Gothic" charset="0"/>
              <a:cs typeface="Century Gothic" charset="0"/>
            </a:endParaRPr>
          </a:p>
        </p:txBody>
      </p:sp>
      <p:sp>
        <p:nvSpPr>
          <p:cNvPr id="15" name="TextBox 14"/>
          <p:cNvSpPr txBox="1"/>
          <p:nvPr/>
        </p:nvSpPr>
        <p:spPr>
          <a:xfrm>
            <a:off x="5587563" y="4688539"/>
            <a:ext cx="744114" cy="338554"/>
          </a:xfrm>
          <a:prstGeom prst="rect">
            <a:avLst/>
          </a:prstGeom>
          <a:noFill/>
        </p:spPr>
        <p:txBody>
          <a:bodyPr wrap="none" rtlCol="0">
            <a:spAutoFit/>
          </a:bodyPr>
          <a:lstStyle/>
          <a:p>
            <a:r>
              <a:rPr lang="en-GB" sz="1600" b="1" dirty="0" smtClean="0">
                <a:solidFill>
                  <a:schemeClr val="accent1"/>
                </a:solidFill>
                <a:latin typeface="Century Gothic" charset="0"/>
                <a:ea typeface="Century Gothic" charset="0"/>
                <a:cs typeface="Century Gothic" charset="0"/>
              </a:rPr>
              <a:t>Fraud</a:t>
            </a:r>
            <a:endParaRPr lang="en-GB" sz="1600" b="1" dirty="0">
              <a:solidFill>
                <a:schemeClr val="accent1"/>
              </a:solidFill>
              <a:latin typeface="Century Gothic" charset="0"/>
              <a:ea typeface="Century Gothic" charset="0"/>
              <a:cs typeface="Century Gothic" charset="0"/>
            </a:endParaRPr>
          </a:p>
        </p:txBody>
      </p:sp>
      <p:sp>
        <p:nvSpPr>
          <p:cNvPr id="16" name="Rectangle 15"/>
          <p:cNvSpPr/>
          <p:nvPr/>
        </p:nvSpPr>
        <p:spPr>
          <a:xfrm>
            <a:off x="4540951" y="5027093"/>
            <a:ext cx="2837337" cy="1200329"/>
          </a:xfrm>
          <a:prstGeom prst="rect">
            <a:avLst/>
          </a:prstGeom>
        </p:spPr>
        <p:txBody>
          <a:bodyPr wrap="square">
            <a:spAutoFit/>
          </a:bodyPr>
          <a:lstStyle/>
          <a:p>
            <a:pPr algn="ctr"/>
            <a:r>
              <a:rPr lang="en-GB" sz="1200" b="1" dirty="0" smtClean="0">
                <a:latin typeface="Century Gothic" charset="0"/>
                <a:ea typeface="Century Gothic" charset="0"/>
                <a:cs typeface="Century Gothic" charset="0"/>
              </a:rPr>
              <a:t>300,000 USD loss.</a:t>
            </a:r>
          </a:p>
          <a:p>
            <a:pPr algn="ctr"/>
            <a:r>
              <a:rPr lang="en-GB" sz="1200" dirty="0" smtClean="0">
                <a:latin typeface="Century Gothic" charset="0"/>
                <a:ea typeface="Century Gothic" charset="0"/>
                <a:cs typeface="Century Gothic" charset="0"/>
              </a:rPr>
              <a:t>- No coins provided.</a:t>
            </a:r>
            <a:br>
              <a:rPr lang="en-GB" sz="1200" dirty="0" smtClean="0">
                <a:latin typeface="Century Gothic" charset="0"/>
                <a:ea typeface="Century Gothic" charset="0"/>
                <a:cs typeface="Century Gothic" charset="0"/>
              </a:rPr>
            </a:br>
            <a:r>
              <a:rPr lang="en-GB" sz="1200" dirty="0" smtClean="0">
                <a:latin typeface="Century Gothic" charset="0"/>
                <a:ea typeface="Century Gothic" charset="0"/>
                <a:cs typeface="Century Gothic" charset="0"/>
              </a:rPr>
              <a:t>- Misleading whitepapers.</a:t>
            </a:r>
          </a:p>
          <a:p>
            <a:pPr algn="ctr"/>
            <a:r>
              <a:rPr lang="en-GB" sz="1200" dirty="0" smtClean="0">
                <a:latin typeface="Century Gothic" charset="0"/>
                <a:ea typeface="Century Gothic" charset="0"/>
                <a:cs typeface="Century Gothic" charset="0"/>
              </a:rPr>
              <a:t>- Violation of </a:t>
            </a:r>
            <a:br>
              <a:rPr lang="en-GB" sz="1200" dirty="0" smtClean="0">
                <a:latin typeface="Century Gothic" charset="0"/>
                <a:ea typeface="Century Gothic" charset="0"/>
                <a:cs typeface="Century Gothic" charset="0"/>
              </a:rPr>
            </a:br>
            <a:r>
              <a:rPr lang="en-GB" sz="1200" dirty="0" smtClean="0">
                <a:latin typeface="Century Gothic" charset="0"/>
                <a:ea typeface="Century Gothic" charset="0"/>
                <a:cs typeface="Century Gothic" charset="0"/>
              </a:rPr>
              <a:t>SEC’s registration </a:t>
            </a:r>
            <a:br>
              <a:rPr lang="en-GB" sz="1200" dirty="0" smtClean="0">
                <a:latin typeface="Century Gothic" charset="0"/>
                <a:ea typeface="Century Gothic" charset="0"/>
                <a:cs typeface="Century Gothic" charset="0"/>
              </a:rPr>
            </a:br>
            <a:r>
              <a:rPr lang="en-GB" sz="1200" dirty="0" smtClean="0">
                <a:latin typeface="Century Gothic" charset="0"/>
                <a:ea typeface="Century Gothic" charset="0"/>
                <a:cs typeface="Century Gothic" charset="0"/>
              </a:rPr>
              <a:t>requirements.</a:t>
            </a:r>
            <a:endParaRPr lang="en-GB" sz="1200" dirty="0">
              <a:latin typeface="Century Gothic" charset="0"/>
              <a:ea typeface="Century Gothic" charset="0"/>
              <a:cs typeface="Century Gothic" charset="0"/>
            </a:endParaRPr>
          </a:p>
        </p:txBody>
      </p:sp>
      <p:sp>
        <p:nvSpPr>
          <p:cNvPr id="24" name="TextBox 23"/>
          <p:cNvSpPr txBox="1"/>
          <p:nvPr/>
        </p:nvSpPr>
        <p:spPr>
          <a:xfrm>
            <a:off x="9224986" y="3912757"/>
            <a:ext cx="1396536" cy="461665"/>
          </a:xfrm>
          <a:prstGeom prst="rect">
            <a:avLst/>
          </a:prstGeom>
          <a:noFill/>
        </p:spPr>
        <p:txBody>
          <a:bodyPr wrap="none" rtlCol="0">
            <a:spAutoFit/>
          </a:bodyPr>
          <a:lstStyle/>
          <a:p>
            <a:r>
              <a:rPr lang="en-GB" sz="2400" dirty="0" err="1" smtClean="0">
                <a:latin typeface="Century Gothic" charset="0"/>
                <a:ea typeface="Century Gothic" charset="0"/>
                <a:cs typeface="Century Gothic" charset="0"/>
              </a:rPr>
              <a:t>AirSwap</a:t>
            </a:r>
            <a:endParaRPr lang="en-GB" sz="2400" dirty="0">
              <a:latin typeface="Century Gothic" charset="0"/>
              <a:ea typeface="Century Gothic" charset="0"/>
              <a:cs typeface="Century Gothic" charset="0"/>
            </a:endParaRPr>
          </a:p>
        </p:txBody>
      </p:sp>
      <p:sp>
        <p:nvSpPr>
          <p:cNvPr id="25" name="TextBox 24"/>
          <p:cNvSpPr txBox="1"/>
          <p:nvPr/>
        </p:nvSpPr>
        <p:spPr>
          <a:xfrm>
            <a:off x="9078311" y="4349985"/>
            <a:ext cx="1689886" cy="338554"/>
          </a:xfrm>
          <a:prstGeom prst="rect">
            <a:avLst/>
          </a:prstGeom>
          <a:noFill/>
        </p:spPr>
        <p:txBody>
          <a:bodyPr wrap="none" rtlCol="0">
            <a:spAutoFit/>
          </a:bodyPr>
          <a:lstStyle/>
          <a:p>
            <a:r>
              <a:rPr lang="en-GB" sz="1600" b="1" dirty="0" smtClean="0">
                <a:solidFill>
                  <a:schemeClr val="accent1"/>
                </a:solidFill>
                <a:latin typeface="Century Gothic" charset="0"/>
                <a:ea typeface="Century Gothic" charset="0"/>
                <a:cs typeface="Century Gothic" charset="0"/>
              </a:rPr>
              <a:t>Technical issue</a:t>
            </a:r>
            <a:endParaRPr lang="en-GB" sz="1600" b="1" dirty="0">
              <a:solidFill>
                <a:schemeClr val="accent1"/>
              </a:solidFill>
              <a:latin typeface="Century Gothic" charset="0"/>
              <a:ea typeface="Century Gothic" charset="0"/>
              <a:cs typeface="Century Gothic" charset="0"/>
            </a:endParaRPr>
          </a:p>
        </p:txBody>
      </p:sp>
      <p:sp>
        <p:nvSpPr>
          <p:cNvPr id="26" name="Rectangle 25"/>
          <p:cNvSpPr/>
          <p:nvPr/>
        </p:nvSpPr>
        <p:spPr>
          <a:xfrm>
            <a:off x="8701371" y="4718432"/>
            <a:ext cx="2443766" cy="1200329"/>
          </a:xfrm>
          <a:prstGeom prst="rect">
            <a:avLst/>
          </a:prstGeom>
        </p:spPr>
        <p:txBody>
          <a:bodyPr wrap="square">
            <a:spAutoFit/>
          </a:bodyPr>
          <a:lstStyle/>
          <a:p>
            <a:pPr algn="ctr"/>
            <a:r>
              <a:rPr lang="en-GB" sz="1200" b="1" dirty="0" smtClean="0">
                <a:latin typeface="Century Gothic" charset="0"/>
                <a:ea typeface="Century Gothic" charset="0"/>
                <a:cs typeface="Century Gothic" charset="0"/>
              </a:rPr>
              <a:t>70,000 USD loss.</a:t>
            </a:r>
            <a:r>
              <a:rPr lang="en-GB" sz="1200" dirty="0" smtClean="0">
                <a:latin typeface="Century Gothic" charset="0"/>
                <a:ea typeface="Century Gothic" charset="0"/>
                <a:cs typeface="Century Gothic" charset="0"/>
              </a:rPr>
              <a:t/>
            </a:r>
            <a:br>
              <a:rPr lang="en-GB" sz="1200" dirty="0" smtClean="0">
                <a:latin typeface="Century Gothic" charset="0"/>
                <a:ea typeface="Century Gothic" charset="0"/>
                <a:cs typeface="Century Gothic" charset="0"/>
              </a:rPr>
            </a:br>
            <a:r>
              <a:rPr lang="en-GB" sz="1200" dirty="0" smtClean="0">
                <a:latin typeface="Century Gothic" charset="0"/>
                <a:ea typeface="Century Gothic" charset="0"/>
                <a:cs typeface="Century Gothic" charset="0"/>
              </a:rPr>
              <a:t>(236 </a:t>
            </a:r>
            <a:r>
              <a:rPr lang="en-GB" sz="1200" i="1" dirty="0" err="1" smtClean="0">
                <a:latin typeface="Century Gothic" charset="0"/>
                <a:ea typeface="Century Gothic" charset="0"/>
                <a:cs typeface="Century Gothic" charset="0"/>
              </a:rPr>
              <a:t>Ethereum</a:t>
            </a:r>
            <a:r>
              <a:rPr lang="en-GB" sz="1200" dirty="0" smtClean="0">
                <a:latin typeface="Century Gothic" charset="0"/>
                <a:ea typeface="Century Gothic" charset="0"/>
                <a:cs typeface="Century Gothic" charset="0"/>
              </a:rPr>
              <a:t> coins)</a:t>
            </a:r>
          </a:p>
          <a:p>
            <a:pPr algn="ctr"/>
            <a:endParaRPr lang="en-GB" sz="1200" dirty="0" smtClean="0">
              <a:latin typeface="Century Gothic" charset="0"/>
              <a:ea typeface="Century Gothic" charset="0"/>
              <a:cs typeface="Century Gothic" charset="0"/>
            </a:endParaRPr>
          </a:p>
          <a:p>
            <a:pPr algn="ctr"/>
            <a:r>
              <a:rPr lang="en-GB" sz="1200" dirty="0" smtClean="0">
                <a:latin typeface="Century Gothic" charset="0"/>
                <a:ea typeface="Century Gothic" charset="0"/>
                <a:cs typeface="Century Gothic" charset="0"/>
              </a:rPr>
              <a:t>The purchase of tokens during an ICO failed for an </a:t>
            </a:r>
            <a:br>
              <a:rPr lang="en-GB" sz="1200" dirty="0" smtClean="0">
                <a:latin typeface="Century Gothic" charset="0"/>
                <a:ea typeface="Century Gothic" charset="0"/>
                <a:cs typeface="Century Gothic" charset="0"/>
              </a:rPr>
            </a:br>
            <a:r>
              <a:rPr lang="en-GB" sz="1200" dirty="0" smtClean="0">
                <a:latin typeface="Century Gothic" charset="0"/>
                <a:ea typeface="Century Gothic" charset="0"/>
                <a:cs typeface="Century Gothic" charset="0"/>
              </a:rPr>
              <a:t>unknown reasons. </a:t>
            </a:r>
            <a:endParaRPr lang="en-GB" sz="1200" dirty="0">
              <a:latin typeface="Century Gothic" charset="0"/>
              <a:ea typeface="Century Gothic" charset="0"/>
              <a:cs typeface="Century Gothic" charset="0"/>
            </a:endParaRPr>
          </a:p>
        </p:txBody>
      </p:sp>
      <p:sp>
        <p:nvSpPr>
          <p:cNvPr id="6" name="Slide Number Placeholder 5"/>
          <p:cNvSpPr>
            <a:spLocks noGrp="1"/>
          </p:cNvSpPr>
          <p:nvPr>
            <p:ph type="sldNum" sz="quarter" idx="12"/>
          </p:nvPr>
        </p:nvSpPr>
        <p:spPr/>
        <p:txBody>
          <a:bodyPr/>
          <a:lstStyle/>
          <a:p>
            <a:fld id="{B30467BC-53FE-413A-9560-FD18F38E6FE5}" type="slidenum">
              <a:rPr lang="en-GB" smtClean="0"/>
              <a:pPr/>
              <a:t>40</a:t>
            </a:fld>
            <a:endParaRPr lang="en-GB"/>
          </a:p>
        </p:txBody>
      </p:sp>
      <p:pic>
        <p:nvPicPr>
          <p:cNvPr id="31" name="Image 30"/>
          <p:cNvPicPr>
            <a:picLocks noChangeAspect="1"/>
          </p:cNvPicPr>
          <p:nvPr/>
        </p:nvPicPr>
        <p:blipFill rotWithShape="1">
          <a:blip r:embed="rId3">
            <a:extLst>
              <a:ext uri="{28A0092B-C50C-407E-A947-70E740481C1C}">
                <a14:useLocalDpi xmlns:a14="http://schemas.microsoft.com/office/drawing/2010/main" val="0"/>
              </a:ext>
            </a:extLst>
          </a:blip>
          <a:srcRect l="9080" r="11236"/>
          <a:stretch/>
        </p:blipFill>
        <p:spPr>
          <a:xfrm>
            <a:off x="4744564" y="1250338"/>
            <a:ext cx="2441122" cy="2809646"/>
          </a:xfrm>
          <a:prstGeom prst="rect">
            <a:avLst/>
          </a:prstGeom>
        </p:spPr>
      </p:pic>
      <p:pic>
        <p:nvPicPr>
          <p:cNvPr id="32" name="Image 31"/>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8034464" y="1636131"/>
            <a:ext cx="3777580" cy="2126777"/>
          </a:xfrm>
          <a:prstGeom prst="rect">
            <a:avLst/>
          </a:prstGeom>
          <a:solidFill>
            <a:srgbClr val="FCFCFC"/>
          </a:solidFill>
        </p:spPr>
      </p:pic>
      <p:pic>
        <p:nvPicPr>
          <p:cNvPr id="33" name="Imag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828" y="1598914"/>
            <a:ext cx="3389720" cy="2398227"/>
          </a:xfrm>
          <a:prstGeom prst="rect">
            <a:avLst/>
          </a:prstGeom>
        </p:spPr>
      </p:pic>
    </p:spTree>
    <p:extLst>
      <p:ext uri="{BB962C8B-B14F-4D97-AF65-F5344CB8AC3E}">
        <p14:creationId xmlns:p14="http://schemas.microsoft.com/office/powerpoint/2010/main" val="2257100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85509"/>
            <a:ext cx="9144000" cy="556312"/>
          </a:xfrm>
        </p:spPr>
        <p:txBody>
          <a:bodyPr/>
          <a:lstStyle/>
          <a:p>
            <a:r>
              <a:rPr lang="en-GB" sz="2800" dirty="0" smtClean="0">
                <a:latin typeface="Century Gothic" charset="0"/>
                <a:ea typeface="Century Gothic" charset="0"/>
                <a:cs typeface="Century Gothic" charset="0"/>
              </a:rPr>
              <a:t>China’s ban &amp; US’s attempt of regulation</a:t>
            </a:r>
            <a:endParaRPr lang="en-GB" sz="2800"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41</a:t>
            </a:fld>
            <a:endParaRPr lang="en-GB"/>
          </a:p>
        </p:txBody>
      </p:sp>
      <p:graphicFrame>
        <p:nvGraphicFramePr>
          <p:cNvPr id="22" name="Tableau 21"/>
          <p:cNvGraphicFramePr>
            <a:graphicFrameLocks noGrp="1"/>
          </p:cNvGraphicFramePr>
          <p:nvPr>
            <p:extLst/>
          </p:nvPr>
        </p:nvGraphicFramePr>
        <p:xfrm>
          <a:off x="244929" y="1275937"/>
          <a:ext cx="11576957" cy="5060827"/>
        </p:xfrm>
        <a:graphic>
          <a:graphicData uri="http://schemas.openxmlformats.org/drawingml/2006/table">
            <a:tbl>
              <a:tblPr firstRow="1" bandRow="1">
                <a:tableStyleId>{5C22544A-7EE6-4342-B048-85BDC9FD1C3A}</a:tableStyleId>
              </a:tblPr>
              <a:tblGrid>
                <a:gridCol w="1714500"/>
                <a:gridCol w="4931228"/>
                <a:gridCol w="4931229"/>
              </a:tblGrid>
              <a:tr h="487549">
                <a:tc>
                  <a:txBody>
                    <a:bodyPr/>
                    <a:lstStyle/>
                    <a:p>
                      <a:endParaRPr lang="en-GB" noProof="0" dirty="0"/>
                    </a:p>
                  </a:txBody>
                  <a:tcPr>
                    <a:solidFill>
                      <a:schemeClr val="tx2"/>
                    </a:solidFill>
                  </a:tcPr>
                </a:tc>
                <a:tc>
                  <a:txBody>
                    <a:bodyPr/>
                    <a:lstStyle/>
                    <a:p>
                      <a:pPr algn="ctr"/>
                      <a:r>
                        <a:rPr lang="en-GB" sz="1800" b="1" noProof="0" dirty="0" smtClean="0">
                          <a:latin typeface="Century Gothic" charset="0"/>
                          <a:ea typeface="Century Gothic" charset="0"/>
                          <a:cs typeface="Century Gothic" charset="0"/>
                        </a:rPr>
                        <a:t>Cryptocurrencies</a:t>
                      </a:r>
                      <a:endParaRPr lang="en-GB" sz="1800" b="1" noProof="0" dirty="0">
                        <a:latin typeface="Century Gothic" charset="0"/>
                        <a:ea typeface="Century Gothic" charset="0"/>
                        <a:cs typeface="Century Gothic" charset="0"/>
                      </a:endParaRPr>
                    </a:p>
                  </a:txBody>
                  <a:tcPr anchor="ctr">
                    <a:solidFill>
                      <a:schemeClr val="tx2"/>
                    </a:solidFill>
                  </a:tcPr>
                </a:tc>
                <a:tc>
                  <a:txBody>
                    <a:bodyPr/>
                    <a:lstStyle/>
                    <a:p>
                      <a:pPr algn="ctr"/>
                      <a:r>
                        <a:rPr lang="en-GB" sz="1800" b="1" noProof="0" dirty="0" smtClean="0">
                          <a:latin typeface="Century Gothic" charset="0"/>
                          <a:ea typeface="Century Gothic" charset="0"/>
                          <a:cs typeface="Century Gothic" charset="0"/>
                        </a:rPr>
                        <a:t>ICOs</a:t>
                      </a:r>
                      <a:endParaRPr lang="en-GB" sz="1800" b="1" noProof="0" dirty="0">
                        <a:latin typeface="Century Gothic" charset="0"/>
                        <a:ea typeface="Century Gothic" charset="0"/>
                        <a:cs typeface="Century Gothic" charset="0"/>
                      </a:endParaRPr>
                    </a:p>
                  </a:txBody>
                  <a:tcPr anchor="ctr">
                    <a:solidFill>
                      <a:schemeClr val="tx2"/>
                    </a:solidFill>
                  </a:tcPr>
                </a:tc>
              </a:tr>
              <a:tr h="2286639">
                <a:tc>
                  <a:txBody>
                    <a:bodyPr/>
                    <a:lstStyle/>
                    <a:p>
                      <a:endParaRPr lang="en-GB" noProof="0" dirty="0"/>
                    </a:p>
                  </a:txBody>
                  <a:tcPr>
                    <a:solidFill>
                      <a:schemeClr val="bg2"/>
                    </a:solidFill>
                  </a:tcPr>
                </a:tc>
                <a:tc>
                  <a:txBody>
                    <a:bodyPr/>
                    <a:lstStyle/>
                    <a:p>
                      <a:endParaRPr lang="en-GB" noProof="0" dirty="0" smtClean="0"/>
                    </a:p>
                    <a:p>
                      <a:pPr algn="ctr"/>
                      <a:r>
                        <a:rPr lang="en-GB" b="1" i="1" noProof="0" dirty="0" smtClean="0">
                          <a:latin typeface="Century Gothic" charset="0"/>
                          <a:ea typeface="Century Gothic" charset="0"/>
                          <a:cs typeface="Century Gothic" charset="0"/>
                        </a:rPr>
                        <a:t>‘</a:t>
                      </a:r>
                      <a:r>
                        <a:rPr lang="en-GB" sz="1400" b="1" i="1" noProof="0" dirty="0" smtClean="0">
                          <a:latin typeface="Century Gothic" charset="0"/>
                          <a:ea typeface="Century Gothic" charset="0"/>
                          <a:cs typeface="Century Gothic" charset="0"/>
                        </a:rPr>
                        <a:t>Zero</a:t>
                      </a:r>
                      <a:r>
                        <a:rPr lang="en-GB" sz="1400" b="1" i="1" baseline="0" noProof="0" dirty="0" smtClean="0">
                          <a:latin typeface="Century Gothic" charset="0"/>
                          <a:ea typeface="Century Gothic" charset="0"/>
                          <a:cs typeface="Century Gothic" charset="0"/>
                        </a:rPr>
                        <a:t> tolerance approach’</a:t>
                      </a:r>
                      <a:endParaRPr lang="en-GB" sz="1400" b="1" i="1" noProof="0" dirty="0" smtClean="0">
                        <a:latin typeface="Century Gothic" charset="0"/>
                        <a:ea typeface="Century Gothic" charset="0"/>
                        <a:cs typeface="Century Gothic" charset="0"/>
                      </a:endParaRPr>
                    </a:p>
                    <a:p>
                      <a:endParaRPr lang="en-GB" sz="1400" noProof="0" dirty="0" smtClean="0"/>
                    </a:p>
                    <a:p>
                      <a:pPr marL="285750" indent="-285750">
                        <a:buClr>
                          <a:schemeClr val="tx1"/>
                        </a:buClr>
                        <a:buFont typeface="Wingdings" charset="2"/>
                        <a:buChar char="§"/>
                      </a:pPr>
                      <a:r>
                        <a:rPr lang="en-GB" sz="1400" b="1" noProof="0" dirty="0" smtClean="0">
                          <a:solidFill>
                            <a:srgbClr val="00B050"/>
                          </a:solidFill>
                          <a:latin typeface="Century Gothic" charset="0"/>
                          <a:ea typeface="Century Gothic" charset="0"/>
                          <a:cs typeface="Century Gothic" charset="0"/>
                        </a:rPr>
                        <a:t>Owning</a:t>
                      </a:r>
                      <a:r>
                        <a:rPr lang="en-GB" sz="1400" b="0" noProof="0" dirty="0" smtClean="0">
                          <a:solidFill>
                            <a:srgbClr val="00B050"/>
                          </a:solidFill>
                          <a:latin typeface="Century Gothic" charset="0"/>
                          <a:ea typeface="Century Gothic" charset="0"/>
                          <a:cs typeface="Century Gothic" charset="0"/>
                        </a:rPr>
                        <a:t> </a:t>
                      </a:r>
                      <a:r>
                        <a:rPr lang="en-GB" sz="1400" b="0" noProof="0" dirty="0" smtClean="0">
                          <a:solidFill>
                            <a:schemeClr val="tx1"/>
                          </a:solidFill>
                          <a:latin typeface="Century Gothic" charset="0"/>
                          <a:ea typeface="Century Gothic" charset="0"/>
                          <a:cs typeface="Century Gothic" charset="0"/>
                        </a:rPr>
                        <a:t>cryptocurrencies</a:t>
                      </a:r>
                      <a:r>
                        <a:rPr lang="en-GB" sz="1400" b="0" baseline="0" noProof="0" dirty="0" smtClean="0">
                          <a:solidFill>
                            <a:schemeClr val="tx1"/>
                          </a:solidFill>
                          <a:latin typeface="Century Gothic" charset="0"/>
                          <a:ea typeface="Century Gothic" charset="0"/>
                          <a:cs typeface="Century Gothic" charset="0"/>
                        </a:rPr>
                        <a:t> is legal.</a:t>
                      </a:r>
                    </a:p>
                    <a:p>
                      <a:pPr marL="285750" indent="-285750">
                        <a:buClr>
                          <a:schemeClr val="tx1"/>
                        </a:buClr>
                        <a:buFont typeface="Wingdings" charset="2"/>
                        <a:buChar char="§"/>
                      </a:pPr>
                      <a:r>
                        <a:rPr lang="en-GB" sz="1400" b="1" baseline="0" noProof="0" dirty="0" smtClean="0">
                          <a:solidFill>
                            <a:srgbClr val="C00000"/>
                          </a:solidFill>
                          <a:latin typeface="Century Gothic" charset="0"/>
                          <a:ea typeface="Century Gothic" charset="0"/>
                          <a:cs typeface="Century Gothic" charset="0"/>
                        </a:rPr>
                        <a:t>Platforms of exchange </a:t>
                      </a:r>
                      <a:r>
                        <a:rPr lang="en-GB" sz="1400" b="0" baseline="0" noProof="0" dirty="0" smtClean="0">
                          <a:solidFill>
                            <a:schemeClr val="tx1"/>
                          </a:solidFill>
                          <a:latin typeface="Century Gothic" charset="0"/>
                          <a:ea typeface="Century Gothic" charset="0"/>
                          <a:cs typeface="Century Gothic" charset="0"/>
                        </a:rPr>
                        <a:t>are illegal and have been shutdown.</a:t>
                      </a:r>
                    </a:p>
                  </a:txBody>
                  <a:tcPr>
                    <a:solidFill>
                      <a:schemeClr val="bg2"/>
                    </a:solidFill>
                  </a:tcPr>
                </a:tc>
                <a:tc>
                  <a:txBody>
                    <a:bodyPr/>
                    <a:lstStyle/>
                    <a:p>
                      <a:endParaRPr lang="en-GB" noProof="0" dirty="0" smtClean="0"/>
                    </a:p>
                    <a:p>
                      <a:endParaRPr lang="en-GB" noProof="0" dirty="0" smtClean="0"/>
                    </a:p>
                    <a:p>
                      <a:endParaRPr lang="en-GB" noProof="0" dirty="0" smtClean="0"/>
                    </a:p>
                    <a:p>
                      <a:pPr marL="285750" indent="-285750">
                        <a:buClr>
                          <a:schemeClr val="tx1"/>
                        </a:buClr>
                        <a:buFont typeface="Wingdings" charset="2"/>
                        <a:buChar char="§"/>
                      </a:pPr>
                      <a:r>
                        <a:rPr lang="en-GB" sz="1400" b="1" noProof="0" dirty="0" smtClean="0">
                          <a:solidFill>
                            <a:srgbClr val="C00000"/>
                          </a:solidFill>
                          <a:latin typeface="Century Gothic" charset="0"/>
                          <a:ea typeface="Century Gothic" charset="0"/>
                          <a:cs typeface="Century Gothic" charset="0"/>
                        </a:rPr>
                        <a:t>ICOs are illegal </a:t>
                      </a:r>
                      <a:r>
                        <a:rPr lang="en-GB" sz="1400" b="0" noProof="0" dirty="0" smtClean="0">
                          <a:latin typeface="Century Gothic" charset="0"/>
                          <a:ea typeface="Century Gothic" charset="0"/>
                          <a:cs typeface="Century Gothic" charset="0"/>
                        </a:rPr>
                        <a:t>and</a:t>
                      </a:r>
                      <a:r>
                        <a:rPr lang="en-GB" sz="1400" b="0" baseline="0" noProof="0" dirty="0" smtClean="0">
                          <a:latin typeface="Century Gothic" charset="0"/>
                          <a:ea typeface="Century Gothic" charset="0"/>
                          <a:cs typeface="Century Gothic" charset="0"/>
                        </a:rPr>
                        <a:t> deemed as “</a:t>
                      </a:r>
                      <a:r>
                        <a:rPr lang="en-GB" sz="1400" i="1" kern="1200" dirty="0" smtClean="0">
                          <a:solidFill>
                            <a:schemeClr val="dk1"/>
                          </a:solidFill>
                          <a:effectLst/>
                          <a:latin typeface="Century Gothic" charset="0"/>
                          <a:ea typeface="Century Gothic" charset="0"/>
                          <a:cs typeface="Century Gothic" charset="0"/>
                        </a:rPr>
                        <a:t>an unauthorized fundraising tool that may involve financial scam”</a:t>
                      </a:r>
                      <a:r>
                        <a:rPr lang="fr-FR" sz="1400" dirty="0" smtClean="0">
                          <a:effectLst/>
                          <a:latin typeface="Century Gothic" charset="0"/>
                          <a:ea typeface="Century Gothic" charset="0"/>
                          <a:cs typeface="Century Gothic" charset="0"/>
                        </a:rPr>
                        <a:t>.</a:t>
                      </a:r>
                      <a:endParaRPr lang="en-GB" sz="1400" b="1" noProof="0" dirty="0">
                        <a:latin typeface="Century Gothic" charset="0"/>
                        <a:ea typeface="Century Gothic" charset="0"/>
                        <a:cs typeface="Century Gothic" charset="0"/>
                      </a:endParaRPr>
                    </a:p>
                  </a:txBody>
                  <a:tcPr>
                    <a:solidFill>
                      <a:schemeClr val="bg2"/>
                    </a:solidFill>
                  </a:tcPr>
                </a:tc>
              </a:tr>
              <a:tr h="2286639">
                <a:tc>
                  <a:txBody>
                    <a:bodyPr/>
                    <a:lstStyle/>
                    <a:p>
                      <a:endParaRPr lang="en-GB" noProof="0" dirty="0"/>
                    </a:p>
                  </a:txBody>
                  <a:tcPr>
                    <a:solidFill>
                      <a:schemeClr val="tx2">
                        <a:lumMod val="20000"/>
                        <a:lumOff val="80000"/>
                      </a:schemeClr>
                    </a:solidFill>
                  </a:tcPr>
                </a:tc>
                <a:tc>
                  <a:txBody>
                    <a:bodyPr/>
                    <a:lstStyle/>
                    <a:p>
                      <a:endParaRPr lang="en-GB" noProof="0" dirty="0" smtClean="0"/>
                    </a:p>
                    <a:p>
                      <a:pPr marL="285750" indent="-285750">
                        <a:buClr>
                          <a:schemeClr val="tx1"/>
                        </a:buClr>
                        <a:buFont typeface="Wingdings" charset="2"/>
                        <a:buChar char="§"/>
                      </a:pPr>
                      <a:r>
                        <a:rPr lang="en-GB" sz="1400" b="1" noProof="0" dirty="0" smtClean="0">
                          <a:solidFill>
                            <a:srgbClr val="00B050"/>
                          </a:solidFill>
                          <a:latin typeface="Century Gothic" charset="0"/>
                          <a:ea typeface="Century Gothic" charset="0"/>
                          <a:cs typeface="Century Gothic" charset="0"/>
                        </a:rPr>
                        <a:t>Owning</a:t>
                      </a:r>
                      <a:r>
                        <a:rPr lang="en-GB" sz="1400" b="0" noProof="0" dirty="0" smtClean="0">
                          <a:solidFill>
                            <a:srgbClr val="00B050"/>
                          </a:solidFill>
                          <a:latin typeface="Century Gothic" charset="0"/>
                          <a:ea typeface="Century Gothic" charset="0"/>
                          <a:cs typeface="Century Gothic" charset="0"/>
                        </a:rPr>
                        <a:t> </a:t>
                      </a:r>
                      <a:r>
                        <a:rPr lang="en-GB" sz="1400" b="0" noProof="0" dirty="0" smtClean="0">
                          <a:solidFill>
                            <a:schemeClr val="tx1"/>
                          </a:solidFill>
                          <a:latin typeface="Century Gothic" charset="0"/>
                          <a:ea typeface="Century Gothic" charset="0"/>
                          <a:cs typeface="Century Gothic" charset="0"/>
                        </a:rPr>
                        <a:t>cryptocurrencies</a:t>
                      </a:r>
                      <a:r>
                        <a:rPr lang="en-GB" sz="1400" b="0" baseline="0" noProof="0" dirty="0" smtClean="0">
                          <a:solidFill>
                            <a:schemeClr val="tx1"/>
                          </a:solidFill>
                          <a:latin typeface="Century Gothic" charset="0"/>
                          <a:ea typeface="Century Gothic" charset="0"/>
                          <a:cs typeface="Century Gothic" charset="0"/>
                        </a:rPr>
                        <a:t> is legal.</a:t>
                      </a:r>
                    </a:p>
                    <a:p>
                      <a:pPr marL="285750" indent="-285750">
                        <a:buClr>
                          <a:schemeClr val="tx1"/>
                        </a:buClr>
                        <a:buFont typeface="Wingdings" charset="2"/>
                        <a:buChar char="§"/>
                      </a:pPr>
                      <a:r>
                        <a:rPr lang="en-GB" sz="1400" b="1" baseline="0" noProof="0" dirty="0" smtClean="0">
                          <a:solidFill>
                            <a:srgbClr val="00B050"/>
                          </a:solidFill>
                          <a:latin typeface="Century Gothic" charset="0"/>
                          <a:ea typeface="Century Gothic" charset="0"/>
                          <a:cs typeface="Century Gothic" charset="0"/>
                        </a:rPr>
                        <a:t>Platforms of exchange </a:t>
                      </a:r>
                      <a:r>
                        <a:rPr lang="en-GB" sz="1400" b="0" baseline="0" noProof="0" dirty="0" smtClean="0">
                          <a:solidFill>
                            <a:schemeClr val="tx1"/>
                          </a:solidFill>
                          <a:latin typeface="Century Gothic" charset="0"/>
                          <a:ea typeface="Century Gothic" charset="0"/>
                          <a:cs typeface="Century Gothic" charset="0"/>
                        </a:rPr>
                        <a:t>are legal </a:t>
                      </a:r>
                      <a:r>
                        <a:rPr lang="en-GB" sz="1400" b="0" u="sng" baseline="0" noProof="0" dirty="0" smtClean="0">
                          <a:solidFill>
                            <a:schemeClr val="tx1"/>
                          </a:solidFill>
                          <a:latin typeface="Century Gothic" charset="0"/>
                          <a:ea typeface="Century Gothic" charset="0"/>
                          <a:cs typeface="Century Gothic" charset="0"/>
                        </a:rPr>
                        <a:t>but</a:t>
                      </a:r>
                      <a:r>
                        <a:rPr lang="en-GB" sz="1400" b="0" u="none" baseline="0" noProof="0" dirty="0" smtClean="0">
                          <a:solidFill>
                            <a:schemeClr val="tx1"/>
                          </a:solidFill>
                          <a:latin typeface="Century Gothic" charset="0"/>
                          <a:ea typeface="Century Gothic" charset="0"/>
                          <a:cs typeface="Century Gothic" charset="0"/>
                        </a:rPr>
                        <a:t> they may be subject to SEC’s requirement of registration if the tokens issued are deemed as securities.</a:t>
                      </a:r>
                      <a:endParaRPr lang="en-GB" sz="1400" noProof="0" dirty="0"/>
                    </a:p>
                  </a:txBody>
                  <a:tcPr>
                    <a:solidFill>
                      <a:schemeClr val="tx2">
                        <a:lumMod val="20000"/>
                        <a:lumOff val="80000"/>
                      </a:schemeClr>
                    </a:solidFill>
                  </a:tcPr>
                </a:tc>
                <a:tc>
                  <a:txBody>
                    <a:bodyPr/>
                    <a:lstStyle/>
                    <a:p>
                      <a:endParaRPr lang="en-GB" noProof="0" dirty="0" smtClean="0"/>
                    </a:p>
                    <a:p>
                      <a:pPr marL="285750" indent="-285750">
                        <a:buClr>
                          <a:schemeClr val="tx1"/>
                        </a:buClr>
                        <a:buFont typeface="Wingdings" charset="2"/>
                        <a:buChar char="§"/>
                      </a:pPr>
                      <a:r>
                        <a:rPr lang="en-GB" sz="1400" b="1" noProof="0" dirty="0" smtClean="0">
                          <a:solidFill>
                            <a:srgbClr val="00B050"/>
                          </a:solidFill>
                          <a:latin typeface="Century Gothic" charset="0"/>
                          <a:ea typeface="Century Gothic" charset="0"/>
                          <a:cs typeface="Century Gothic" charset="0"/>
                        </a:rPr>
                        <a:t>ICOs are</a:t>
                      </a:r>
                      <a:r>
                        <a:rPr lang="en-GB" sz="1400" b="1" baseline="0" noProof="0" dirty="0" smtClean="0">
                          <a:solidFill>
                            <a:srgbClr val="00B050"/>
                          </a:solidFill>
                          <a:latin typeface="Century Gothic" charset="0"/>
                          <a:ea typeface="Century Gothic" charset="0"/>
                          <a:cs typeface="Century Gothic" charset="0"/>
                        </a:rPr>
                        <a:t> legal</a:t>
                      </a:r>
                      <a:r>
                        <a:rPr lang="en-GB" sz="1400" b="0" baseline="0" noProof="0" dirty="0" smtClean="0">
                          <a:solidFill>
                            <a:srgbClr val="00B050"/>
                          </a:solidFill>
                          <a:latin typeface="Century Gothic" charset="0"/>
                          <a:ea typeface="Century Gothic" charset="0"/>
                          <a:cs typeface="Century Gothic" charset="0"/>
                        </a:rPr>
                        <a:t> </a:t>
                      </a:r>
                      <a:r>
                        <a:rPr lang="en-GB" sz="1400" b="0" u="sng" baseline="0" noProof="0" dirty="0" smtClean="0">
                          <a:latin typeface="Century Gothic" charset="0"/>
                          <a:ea typeface="Century Gothic" charset="0"/>
                          <a:cs typeface="Century Gothic" charset="0"/>
                        </a:rPr>
                        <a:t>but</a:t>
                      </a:r>
                      <a:r>
                        <a:rPr lang="en-GB" sz="1400" b="0" u="none" baseline="0" noProof="0" dirty="0" smtClean="0">
                          <a:latin typeface="Century Gothic" charset="0"/>
                          <a:ea typeface="Century Gothic" charset="0"/>
                          <a:cs typeface="Century Gothic" charset="0"/>
                        </a:rPr>
                        <a:t> the tokens issued may be considered as securities on a case-by-case basis, depending of </a:t>
                      </a:r>
                      <a:r>
                        <a:rPr lang="en-GB" sz="1400" b="0" i="1" u="none" baseline="0" noProof="0" dirty="0" smtClean="0">
                          <a:latin typeface="Century Gothic" charset="0"/>
                          <a:ea typeface="Century Gothic" charset="0"/>
                          <a:cs typeface="Century Gothic" charset="0"/>
                        </a:rPr>
                        <a:t>‘particular facts and circumstances’</a:t>
                      </a:r>
                      <a:r>
                        <a:rPr lang="en-GB" sz="1400" b="0" i="0" u="none" baseline="0" noProof="0" dirty="0" smtClean="0">
                          <a:latin typeface="Century Gothic" charset="0"/>
                          <a:ea typeface="Century Gothic" charset="0"/>
                          <a:cs typeface="Century Gothic" charset="0"/>
                        </a:rPr>
                        <a:t>.</a:t>
                      </a:r>
                      <a:endParaRPr lang="en-GB" sz="1400" b="1" noProof="0" dirty="0">
                        <a:latin typeface="Century Gothic" charset="0"/>
                        <a:ea typeface="Century Gothic" charset="0"/>
                        <a:cs typeface="Century Gothic" charset="0"/>
                      </a:endParaRPr>
                    </a:p>
                  </a:txBody>
                  <a:tcPr>
                    <a:solidFill>
                      <a:schemeClr val="tx2">
                        <a:lumMod val="20000"/>
                        <a:lumOff val="80000"/>
                      </a:schemeClr>
                    </a:solidFill>
                  </a:tcPr>
                </a:tc>
              </a:tr>
            </a:tbl>
          </a:graphicData>
        </a:graphic>
      </p:graphicFrame>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050" y="4588832"/>
            <a:ext cx="1306360" cy="130636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50" y="2279204"/>
            <a:ext cx="1306361" cy="1306361"/>
          </a:xfrm>
          <a:prstGeom prst="rect">
            <a:avLst/>
          </a:prstGeom>
        </p:spPr>
      </p:pic>
    </p:spTree>
    <p:extLst>
      <p:ext uri="{BB962C8B-B14F-4D97-AF65-F5344CB8AC3E}">
        <p14:creationId xmlns:p14="http://schemas.microsoft.com/office/powerpoint/2010/main" val="7590368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12" y="381818"/>
            <a:ext cx="9144000" cy="556312"/>
          </a:xfrm>
        </p:spPr>
        <p:txBody>
          <a:bodyPr/>
          <a:lstStyle/>
          <a:p>
            <a:r>
              <a:rPr lang="en-GB" dirty="0" smtClean="0">
                <a:latin typeface="Century Gothic" charset="0"/>
                <a:ea typeface="Century Gothic" charset="0"/>
                <a:cs typeface="Century Gothic" charset="0"/>
              </a:rPr>
              <a:t>The Japanese example of regulation</a:t>
            </a:r>
            <a:endParaRPr lang="en-GB"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42</a:t>
            </a:fld>
            <a:endParaRPr lang="en-GB"/>
          </a:p>
        </p:txBody>
      </p:sp>
      <p:grpSp>
        <p:nvGrpSpPr>
          <p:cNvPr id="8" name="Group 4"/>
          <p:cNvGrpSpPr>
            <a:grpSpLocks noChangeAspect="1"/>
          </p:cNvGrpSpPr>
          <p:nvPr/>
        </p:nvGrpSpPr>
        <p:grpSpPr bwMode="auto">
          <a:xfrm>
            <a:off x="3902562" y="1704411"/>
            <a:ext cx="3961279" cy="3987255"/>
            <a:chOff x="2925" y="1239"/>
            <a:chExt cx="1830" cy="1842"/>
          </a:xfrm>
        </p:grpSpPr>
        <p:sp>
          <p:nvSpPr>
            <p:cNvPr id="10" name="Freeform 5"/>
            <p:cNvSpPr>
              <a:spLocks/>
            </p:cNvSpPr>
            <p:nvPr/>
          </p:nvSpPr>
          <p:spPr bwMode="auto">
            <a:xfrm>
              <a:off x="3660" y="2135"/>
              <a:ext cx="736" cy="946"/>
            </a:xfrm>
            <a:custGeom>
              <a:avLst/>
              <a:gdLst>
                <a:gd name="T0" fmla="*/ 0 w 385"/>
                <a:gd name="T1" fmla="*/ 388 h 494"/>
                <a:gd name="T2" fmla="*/ 94 w 385"/>
                <a:gd name="T3" fmla="*/ 494 h 494"/>
                <a:gd name="T4" fmla="*/ 195 w 385"/>
                <a:gd name="T5" fmla="*/ 388 h 494"/>
                <a:gd name="T6" fmla="*/ 155 w 385"/>
                <a:gd name="T7" fmla="*/ 388 h 494"/>
                <a:gd name="T8" fmla="*/ 197 w 385"/>
                <a:gd name="T9" fmla="*/ 277 h 494"/>
                <a:gd name="T10" fmla="*/ 380 w 385"/>
                <a:gd name="T11" fmla="*/ 1 h 494"/>
                <a:gd name="T12" fmla="*/ 261 w 385"/>
                <a:gd name="T13" fmla="*/ 0 h 494"/>
                <a:gd name="T14" fmla="*/ 117 w 385"/>
                <a:gd name="T15" fmla="*/ 180 h 494"/>
                <a:gd name="T16" fmla="*/ 40 w 385"/>
                <a:gd name="T17" fmla="*/ 388 h 494"/>
                <a:gd name="T18" fmla="*/ 0 w 385"/>
                <a:gd name="T19" fmla="*/ 38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494">
                  <a:moveTo>
                    <a:pt x="0" y="388"/>
                  </a:moveTo>
                  <a:cubicBezTo>
                    <a:pt x="94" y="494"/>
                    <a:pt x="94" y="494"/>
                    <a:pt x="94" y="494"/>
                  </a:cubicBezTo>
                  <a:cubicBezTo>
                    <a:pt x="195" y="388"/>
                    <a:pt x="195" y="388"/>
                    <a:pt x="195" y="388"/>
                  </a:cubicBezTo>
                  <a:cubicBezTo>
                    <a:pt x="155" y="388"/>
                    <a:pt x="155" y="388"/>
                    <a:pt x="155" y="388"/>
                  </a:cubicBezTo>
                  <a:cubicBezTo>
                    <a:pt x="155" y="301"/>
                    <a:pt x="150" y="294"/>
                    <a:pt x="197" y="277"/>
                  </a:cubicBezTo>
                  <a:cubicBezTo>
                    <a:pt x="285" y="244"/>
                    <a:pt x="385" y="153"/>
                    <a:pt x="380" y="1"/>
                  </a:cubicBezTo>
                  <a:cubicBezTo>
                    <a:pt x="261" y="0"/>
                    <a:pt x="261" y="0"/>
                    <a:pt x="261" y="0"/>
                  </a:cubicBezTo>
                  <a:cubicBezTo>
                    <a:pt x="269" y="91"/>
                    <a:pt x="201" y="173"/>
                    <a:pt x="117" y="180"/>
                  </a:cubicBezTo>
                  <a:cubicBezTo>
                    <a:pt x="20" y="189"/>
                    <a:pt x="40" y="281"/>
                    <a:pt x="40" y="388"/>
                  </a:cubicBezTo>
                  <a:lnTo>
                    <a:pt x="0" y="388"/>
                  </a:lnTo>
                  <a:close/>
                </a:path>
              </a:pathLst>
            </a:custGeom>
            <a:solidFill>
              <a:srgbClr val="029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3660" y="2135"/>
              <a:ext cx="736" cy="946"/>
            </a:xfrm>
            <a:custGeom>
              <a:avLst/>
              <a:gdLst>
                <a:gd name="T0" fmla="*/ 0 w 385"/>
                <a:gd name="T1" fmla="*/ 388 h 494"/>
                <a:gd name="T2" fmla="*/ 94 w 385"/>
                <a:gd name="T3" fmla="*/ 494 h 494"/>
                <a:gd name="T4" fmla="*/ 195 w 385"/>
                <a:gd name="T5" fmla="*/ 388 h 494"/>
                <a:gd name="T6" fmla="*/ 155 w 385"/>
                <a:gd name="T7" fmla="*/ 388 h 494"/>
                <a:gd name="T8" fmla="*/ 197 w 385"/>
                <a:gd name="T9" fmla="*/ 277 h 494"/>
                <a:gd name="T10" fmla="*/ 380 w 385"/>
                <a:gd name="T11" fmla="*/ 1 h 494"/>
                <a:gd name="T12" fmla="*/ 261 w 385"/>
                <a:gd name="T13" fmla="*/ 0 h 494"/>
                <a:gd name="T14" fmla="*/ 117 w 385"/>
                <a:gd name="T15" fmla="*/ 180 h 494"/>
                <a:gd name="T16" fmla="*/ 40 w 385"/>
                <a:gd name="T17" fmla="*/ 388 h 494"/>
                <a:gd name="T18" fmla="*/ 0 w 385"/>
                <a:gd name="T19" fmla="*/ 38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494">
                  <a:moveTo>
                    <a:pt x="0" y="388"/>
                  </a:moveTo>
                  <a:cubicBezTo>
                    <a:pt x="94" y="494"/>
                    <a:pt x="94" y="494"/>
                    <a:pt x="94" y="494"/>
                  </a:cubicBezTo>
                  <a:cubicBezTo>
                    <a:pt x="195" y="388"/>
                    <a:pt x="195" y="388"/>
                    <a:pt x="195" y="388"/>
                  </a:cubicBezTo>
                  <a:cubicBezTo>
                    <a:pt x="155" y="388"/>
                    <a:pt x="155" y="388"/>
                    <a:pt x="155" y="388"/>
                  </a:cubicBezTo>
                  <a:cubicBezTo>
                    <a:pt x="155" y="301"/>
                    <a:pt x="150" y="294"/>
                    <a:pt x="197" y="277"/>
                  </a:cubicBezTo>
                  <a:cubicBezTo>
                    <a:pt x="285" y="244"/>
                    <a:pt x="385" y="153"/>
                    <a:pt x="380" y="1"/>
                  </a:cubicBezTo>
                  <a:cubicBezTo>
                    <a:pt x="261" y="0"/>
                    <a:pt x="261" y="0"/>
                    <a:pt x="261" y="0"/>
                  </a:cubicBezTo>
                  <a:cubicBezTo>
                    <a:pt x="269" y="91"/>
                    <a:pt x="201" y="173"/>
                    <a:pt x="117" y="180"/>
                  </a:cubicBezTo>
                  <a:cubicBezTo>
                    <a:pt x="20" y="189"/>
                    <a:pt x="40" y="281"/>
                    <a:pt x="40" y="388"/>
                  </a:cubicBezTo>
                  <a:lnTo>
                    <a:pt x="0" y="38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3813" y="1618"/>
              <a:ext cx="942" cy="730"/>
            </a:xfrm>
            <a:custGeom>
              <a:avLst/>
              <a:gdLst>
                <a:gd name="T0" fmla="*/ 388 w 493"/>
                <a:gd name="T1" fmla="*/ 381 h 381"/>
                <a:gd name="T2" fmla="*/ 493 w 493"/>
                <a:gd name="T3" fmla="*/ 287 h 381"/>
                <a:gd name="T4" fmla="*/ 388 w 493"/>
                <a:gd name="T5" fmla="*/ 186 h 381"/>
                <a:gd name="T6" fmla="*/ 388 w 493"/>
                <a:gd name="T7" fmla="*/ 226 h 381"/>
                <a:gd name="T8" fmla="*/ 276 w 493"/>
                <a:gd name="T9" fmla="*/ 183 h 381"/>
                <a:gd name="T10" fmla="*/ 0 w 493"/>
                <a:gd name="T11" fmla="*/ 0 h 381"/>
                <a:gd name="T12" fmla="*/ 0 w 493"/>
                <a:gd name="T13" fmla="*/ 118 h 381"/>
                <a:gd name="T14" fmla="*/ 180 w 493"/>
                <a:gd name="T15" fmla="*/ 264 h 381"/>
                <a:gd name="T16" fmla="*/ 388 w 493"/>
                <a:gd name="T17" fmla="*/ 341 h 381"/>
                <a:gd name="T18" fmla="*/ 388 w 493"/>
                <a:gd name="T1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381">
                  <a:moveTo>
                    <a:pt x="388" y="381"/>
                  </a:moveTo>
                  <a:cubicBezTo>
                    <a:pt x="493" y="287"/>
                    <a:pt x="493" y="287"/>
                    <a:pt x="493" y="287"/>
                  </a:cubicBezTo>
                  <a:cubicBezTo>
                    <a:pt x="388" y="186"/>
                    <a:pt x="388" y="186"/>
                    <a:pt x="388" y="186"/>
                  </a:cubicBezTo>
                  <a:cubicBezTo>
                    <a:pt x="388" y="226"/>
                    <a:pt x="388" y="226"/>
                    <a:pt x="388" y="226"/>
                  </a:cubicBezTo>
                  <a:cubicBezTo>
                    <a:pt x="301" y="226"/>
                    <a:pt x="294" y="231"/>
                    <a:pt x="276" y="183"/>
                  </a:cubicBezTo>
                  <a:cubicBezTo>
                    <a:pt x="244" y="96"/>
                    <a:pt x="163" y="0"/>
                    <a:pt x="0" y="0"/>
                  </a:cubicBezTo>
                  <a:cubicBezTo>
                    <a:pt x="0" y="118"/>
                    <a:pt x="0" y="118"/>
                    <a:pt x="0" y="118"/>
                  </a:cubicBezTo>
                  <a:cubicBezTo>
                    <a:pt x="91" y="110"/>
                    <a:pt x="171" y="180"/>
                    <a:pt x="180" y="264"/>
                  </a:cubicBezTo>
                  <a:cubicBezTo>
                    <a:pt x="191" y="360"/>
                    <a:pt x="280" y="341"/>
                    <a:pt x="388" y="341"/>
                  </a:cubicBezTo>
                  <a:lnTo>
                    <a:pt x="388" y="3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3288" y="1239"/>
              <a:ext cx="735" cy="950"/>
            </a:xfrm>
            <a:custGeom>
              <a:avLst/>
              <a:gdLst>
                <a:gd name="T0" fmla="*/ 385 w 385"/>
                <a:gd name="T1" fmla="*/ 106 h 496"/>
                <a:gd name="T2" fmla="*/ 291 w 385"/>
                <a:gd name="T3" fmla="*/ 0 h 496"/>
                <a:gd name="T4" fmla="*/ 190 w 385"/>
                <a:gd name="T5" fmla="*/ 106 h 496"/>
                <a:gd name="T6" fmla="*/ 230 w 385"/>
                <a:gd name="T7" fmla="*/ 106 h 496"/>
                <a:gd name="T8" fmla="*/ 188 w 385"/>
                <a:gd name="T9" fmla="*/ 217 h 496"/>
                <a:gd name="T10" fmla="*/ 5 w 385"/>
                <a:gd name="T11" fmla="*/ 496 h 496"/>
                <a:gd name="T12" fmla="*/ 122 w 385"/>
                <a:gd name="T13" fmla="*/ 496 h 496"/>
                <a:gd name="T14" fmla="*/ 269 w 385"/>
                <a:gd name="T15" fmla="*/ 317 h 496"/>
                <a:gd name="T16" fmla="*/ 345 w 385"/>
                <a:gd name="T17" fmla="*/ 106 h 496"/>
                <a:gd name="T18" fmla="*/ 385 w 385"/>
                <a:gd name="T19" fmla="*/ 10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496">
                  <a:moveTo>
                    <a:pt x="385" y="106"/>
                  </a:moveTo>
                  <a:cubicBezTo>
                    <a:pt x="291" y="0"/>
                    <a:pt x="291" y="0"/>
                    <a:pt x="291" y="0"/>
                  </a:cubicBezTo>
                  <a:cubicBezTo>
                    <a:pt x="190" y="106"/>
                    <a:pt x="190" y="106"/>
                    <a:pt x="190" y="106"/>
                  </a:cubicBezTo>
                  <a:cubicBezTo>
                    <a:pt x="230" y="106"/>
                    <a:pt x="230" y="106"/>
                    <a:pt x="230" y="106"/>
                  </a:cubicBezTo>
                  <a:cubicBezTo>
                    <a:pt x="230" y="193"/>
                    <a:pt x="235" y="200"/>
                    <a:pt x="188" y="217"/>
                  </a:cubicBezTo>
                  <a:cubicBezTo>
                    <a:pt x="100" y="250"/>
                    <a:pt x="0" y="338"/>
                    <a:pt x="5" y="496"/>
                  </a:cubicBezTo>
                  <a:cubicBezTo>
                    <a:pt x="122" y="496"/>
                    <a:pt x="122" y="496"/>
                    <a:pt x="122" y="496"/>
                  </a:cubicBezTo>
                  <a:cubicBezTo>
                    <a:pt x="114" y="405"/>
                    <a:pt x="185" y="324"/>
                    <a:pt x="269" y="317"/>
                  </a:cubicBezTo>
                  <a:cubicBezTo>
                    <a:pt x="366" y="309"/>
                    <a:pt x="345" y="213"/>
                    <a:pt x="345" y="106"/>
                  </a:cubicBezTo>
                  <a:lnTo>
                    <a:pt x="385" y="1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2925" y="1984"/>
              <a:ext cx="926" cy="716"/>
            </a:xfrm>
            <a:custGeom>
              <a:avLst/>
              <a:gdLst>
                <a:gd name="T0" fmla="*/ 485 w 485"/>
                <a:gd name="T1" fmla="*/ 262 h 374"/>
                <a:gd name="T2" fmla="*/ 313 w 485"/>
                <a:gd name="T3" fmla="*/ 117 h 374"/>
                <a:gd name="T4" fmla="*/ 105 w 485"/>
                <a:gd name="T5" fmla="*/ 40 h 374"/>
                <a:gd name="T6" fmla="*/ 105 w 485"/>
                <a:gd name="T7" fmla="*/ 0 h 374"/>
                <a:gd name="T8" fmla="*/ 0 w 485"/>
                <a:gd name="T9" fmla="*/ 94 h 374"/>
                <a:gd name="T10" fmla="*/ 105 w 485"/>
                <a:gd name="T11" fmla="*/ 195 h 374"/>
                <a:gd name="T12" fmla="*/ 105 w 485"/>
                <a:gd name="T13" fmla="*/ 155 h 374"/>
                <a:gd name="T14" fmla="*/ 217 w 485"/>
                <a:gd name="T15" fmla="*/ 197 h 374"/>
                <a:gd name="T16" fmla="*/ 423 w 485"/>
                <a:gd name="T17" fmla="*/ 374 h 374"/>
                <a:gd name="T18" fmla="*/ 485 w 485"/>
                <a:gd name="T19" fmla="*/ 26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374">
                  <a:moveTo>
                    <a:pt x="485" y="262"/>
                  </a:moveTo>
                  <a:cubicBezTo>
                    <a:pt x="405" y="263"/>
                    <a:pt x="320" y="200"/>
                    <a:pt x="313" y="117"/>
                  </a:cubicBezTo>
                  <a:cubicBezTo>
                    <a:pt x="305" y="20"/>
                    <a:pt x="213" y="40"/>
                    <a:pt x="105" y="40"/>
                  </a:cubicBezTo>
                  <a:cubicBezTo>
                    <a:pt x="105" y="0"/>
                    <a:pt x="105" y="0"/>
                    <a:pt x="105" y="0"/>
                  </a:cubicBezTo>
                  <a:cubicBezTo>
                    <a:pt x="0" y="94"/>
                    <a:pt x="0" y="94"/>
                    <a:pt x="0" y="94"/>
                  </a:cubicBezTo>
                  <a:cubicBezTo>
                    <a:pt x="105" y="195"/>
                    <a:pt x="105" y="195"/>
                    <a:pt x="105" y="195"/>
                  </a:cubicBezTo>
                  <a:cubicBezTo>
                    <a:pt x="105" y="155"/>
                    <a:pt x="105" y="155"/>
                    <a:pt x="105" y="155"/>
                  </a:cubicBezTo>
                  <a:cubicBezTo>
                    <a:pt x="192" y="155"/>
                    <a:pt x="199" y="149"/>
                    <a:pt x="217" y="197"/>
                  </a:cubicBezTo>
                  <a:cubicBezTo>
                    <a:pt x="245" y="272"/>
                    <a:pt x="315" y="352"/>
                    <a:pt x="423" y="374"/>
                  </a:cubicBezTo>
                  <a:cubicBezTo>
                    <a:pt x="424" y="319"/>
                    <a:pt x="432" y="274"/>
                    <a:pt x="485" y="26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TextBox 16"/>
          <p:cNvSpPr txBox="1"/>
          <p:nvPr/>
        </p:nvSpPr>
        <p:spPr>
          <a:xfrm>
            <a:off x="6458266" y="1934564"/>
            <a:ext cx="3786565" cy="400110"/>
          </a:xfrm>
          <a:prstGeom prst="rect">
            <a:avLst/>
          </a:prstGeom>
          <a:noFill/>
        </p:spPr>
        <p:txBody>
          <a:bodyPr wrap="square" rtlCol="0">
            <a:spAutoFit/>
          </a:bodyPr>
          <a:lstStyle/>
          <a:p>
            <a:r>
              <a:rPr lang="en-GB" sz="1000" dirty="0" smtClean="0">
                <a:solidFill>
                  <a:schemeClr val="tx1">
                    <a:lumMod val="75000"/>
                    <a:lumOff val="25000"/>
                  </a:schemeClr>
                </a:solidFill>
                <a:latin typeface="Century Gothic" charset="0"/>
                <a:ea typeface="Century Gothic" charset="0"/>
                <a:cs typeface="Century Gothic" charset="0"/>
              </a:rPr>
              <a:t>They can legally be used to purchase goods or services. However, they are not a legal-tender currency.</a:t>
            </a:r>
            <a:endParaRPr lang="en-GB" sz="1000" dirty="0">
              <a:solidFill>
                <a:schemeClr val="tx1">
                  <a:lumMod val="75000"/>
                  <a:lumOff val="25000"/>
                </a:schemeClr>
              </a:solidFill>
              <a:latin typeface="Century Gothic" charset="0"/>
              <a:ea typeface="Century Gothic" charset="0"/>
              <a:cs typeface="Century Gothic" charset="0"/>
            </a:endParaRPr>
          </a:p>
        </p:txBody>
      </p:sp>
      <p:sp>
        <p:nvSpPr>
          <p:cNvPr id="19" name="TextBox 18"/>
          <p:cNvSpPr txBox="1"/>
          <p:nvPr/>
        </p:nvSpPr>
        <p:spPr>
          <a:xfrm>
            <a:off x="6398780" y="1567492"/>
            <a:ext cx="4551246" cy="369332"/>
          </a:xfrm>
          <a:prstGeom prst="rect">
            <a:avLst/>
          </a:prstGeom>
          <a:noFill/>
        </p:spPr>
        <p:txBody>
          <a:bodyPr wrap="none" rtlCol="0">
            <a:spAutoFit/>
          </a:bodyPr>
          <a:lstStyle/>
          <a:p>
            <a:r>
              <a:rPr lang="en-GB" dirty="0" smtClean="0">
                <a:solidFill>
                  <a:schemeClr val="accent1"/>
                </a:solidFill>
                <a:latin typeface="Century Gothic" charset="0"/>
                <a:ea typeface="Century Gothic" charset="0"/>
                <a:cs typeface="Century Gothic" charset="0"/>
              </a:rPr>
              <a:t>Cryptocurrencies as a way of payment</a:t>
            </a:r>
            <a:endParaRPr lang="en-GB" dirty="0">
              <a:solidFill>
                <a:schemeClr val="accent1"/>
              </a:solidFill>
              <a:latin typeface="Century Gothic" charset="0"/>
              <a:ea typeface="Century Gothic" charset="0"/>
              <a:cs typeface="Century Gothic" charset="0"/>
            </a:endParaRPr>
          </a:p>
        </p:txBody>
      </p:sp>
      <p:sp>
        <p:nvSpPr>
          <p:cNvPr id="22" name="TextBox 21"/>
          <p:cNvSpPr txBox="1"/>
          <p:nvPr/>
        </p:nvSpPr>
        <p:spPr>
          <a:xfrm>
            <a:off x="7996917" y="3725706"/>
            <a:ext cx="2988338" cy="553998"/>
          </a:xfrm>
          <a:prstGeom prst="rect">
            <a:avLst/>
          </a:prstGeom>
          <a:noFill/>
        </p:spPr>
        <p:txBody>
          <a:bodyPr wrap="square" rtlCol="0">
            <a:spAutoFit/>
          </a:bodyPr>
          <a:lstStyle/>
          <a:p>
            <a:r>
              <a:rPr lang="en-GB" sz="1000" dirty="0" smtClean="0">
                <a:solidFill>
                  <a:schemeClr val="tx1">
                    <a:lumMod val="75000"/>
                    <a:lumOff val="25000"/>
                  </a:schemeClr>
                </a:solidFill>
                <a:latin typeface="Century Gothic" charset="0"/>
                <a:ea typeface="Century Gothic" charset="0"/>
                <a:cs typeface="Century Gothic" charset="0"/>
              </a:rPr>
              <a:t>Platforms of exchanges are subject to various requirements (registration, minimum liquid capital, KYC procedures, annual audit …).</a:t>
            </a:r>
            <a:endParaRPr lang="en-GB" sz="1000" dirty="0">
              <a:solidFill>
                <a:schemeClr val="tx1">
                  <a:lumMod val="75000"/>
                  <a:lumOff val="25000"/>
                </a:schemeClr>
              </a:solidFill>
              <a:latin typeface="Century Gothic" charset="0"/>
              <a:ea typeface="Century Gothic" charset="0"/>
              <a:cs typeface="Century Gothic" charset="0"/>
            </a:endParaRPr>
          </a:p>
        </p:txBody>
      </p:sp>
      <p:sp>
        <p:nvSpPr>
          <p:cNvPr id="24" name="TextBox 23"/>
          <p:cNvSpPr txBox="1"/>
          <p:nvPr/>
        </p:nvSpPr>
        <p:spPr>
          <a:xfrm>
            <a:off x="7996917" y="3114482"/>
            <a:ext cx="2760692" cy="646331"/>
          </a:xfrm>
          <a:prstGeom prst="rect">
            <a:avLst/>
          </a:prstGeom>
          <a:noFill/>
        </p:spPr>
        <p:txBody>
          <a:bodyPr wrap="none" rtlCol="0">
            <a:spAutoFit/>
          </a:bodyPr>
          <a:lstStyle/>
          <a:p>
            <a:r>
              <a:rPr lang="en-GB" smtClean="0">
                <a:solidFill>
                  <a:schemeClr val="accent3"/>
                </a:solidFill>
                <a:latin typeface="Century Gothic" charset="0"/>
                <a:ea typeface="Century Gothic" charset="0"/>
                <a:cs typeface="Century Gothic" charset="0"/>
              </a:rPr>
              <a:t>Compliance to </a:t>
            </a:r>
            <a:br>
              <a:rPr lang="en-GB" smtClean="0">
                <a:solidFill>
                  <a:schemeClr val="accent3"/>
                </a:solidFill>
                <a:latin typeface="Century Gothic" charset="0"/>
                <a:ea typeface="Century Gothic" charset="0"/>
                <a:cs typeface="Century Gothic" charset="0"/>
              </a:rPr>
            </a:br>
            <a:r>
              <a:rPr lang="en-GB" smtClean="0">
                <a:solidFill>
                  <a:schemeClr val="accent3"/>
                </a:solidFill>
                <a:latin typeface="Century Gothic" charset="0"/>
                <a:ea typeface="Century Gothic" charset="0"/>
                <a:cs typeface="Century Gothic" charset="0"/>
              </a:rPr>
              <a:t>regulatory requirement</a:t>
            </a:r>
            <a:endParaRPr lang="en-GB" dirty="0">
              <a:solidFill>
                <a:schemeClr val="accent3"/>
              </a:solidFill>
              <a:latin typeface="Century Gothic" charset="0"/>
              <a:ea typeface="Century Gothic" charset="0"/>
              <a:cs typeface="Century Gothic" charset="0"/>
            </a:endParaRPr>
          </a:p>
        </p:txBody>
      </p:sp>
      <p:sp>
        <p:nvSpPr>
          <p:cNvPr id="27" name="TextBox 26"/>
          <p:cNvSpPr txBox="1"/>
          <p:nvPr/>
        </p:nvSpPr>
        <p:spPr>
          <a:xfrm>
            <a:off x="2875280" y="5761161"/>
            <a:ext cx="2716558" cy="553998"/>
          </a:xfrm>
          <a:prstGeom prst="rect">
            <a:avLst/>
          </a:prstGeom>
          <a:noFill/>
        </p:spPr>
        <p:txBody>
          <a:bodyPr wrap="square" rtlCol="0">
            <a:spAutoFit/>
          </a:bodyPr>
          <a:lstStyle/>
          <a:p>
            <a:pPr algn="r"/>
            <a:r>
              <a:rPr lang="en-GB" sz="1000" dirty="0" smtClean="0">
                <a:solidFill>
                  <a:schemeClr val="tx1">
                    <a:lumMod val="75000"/>
                    <a:lumOff val="25000"/>
                  </a:schemeClr>
                </a:solidFill>
                <a:latin typeface="Century Gothic" charset="0"/>
                <a:ea typeface="Century Gothic" charset="0"/>
                <a:cs typeface="Century Gothic" charset="0"/>
              </a:rPr>
              <a:t>Information provided about the firm, cash and digital currencies not mixed together in the firm’s capital … </a:t>
            </a:r>
            <a:endParaRPr lang="en-GB" sz="1000" dirty="0">
              <a:solidFill>
                <a:schemeClr val="tx1">
                  <a:lumMod val="75000"/>
                  <a:lumOff val="25000"/>
                </a:schemeClr>
              </a:solidFill>
              <a:latin typeface="Century Gothic" charset="0"/>
              <a:ea typeface="Century Gothic" charset="0"/>
              <a:cs typeface="Century Gothic" charset="0"/>
            </a:endParaRPr>
          </a:p>
        </p:txBody>
      </p:sp>
      <p:sp>
        <p:nvSpPr>
          <p:cNvPr id="29" name="TextBox 28"/>
          <p:cNvSpPr txBox="1"/>
          <p:nvPr/>
        </p:nvSpPr>
        <p:spPr>
          <a:xfrm>
            <a:off x="3203043" y="5421821"/>
            <a:ext cx="2388795" cy="369332"/>
          </a:xfrm>
          <a:prstGeom prst="rect">
            <a:avLst/>
          </a:prstGeom>
          <a:noFill/>
        </p:spPr>
        <p:txBody>
          <a:bodyPr wrap="none" rtlCol="0">
            <a:spAutoFit/>
          </a:bodyPr>
          <a:lstStyle/>
          <a:p>
            <a:pPr algn="r"/>
            <a:r>
              <a:rPr lang="en-GB" dirty="0" smtClean="0">
                <a:solidFill>
                  <a:schemeClr val="accent5"/>
                </a:solidFill>
                <a:latin typeface="Century Gothic" charset="0"/>
                <a:ea typeface="Century Gothic" charset="0"/>
                <a:cs typeface="Century Gothic" charset="0"/>
              </a:rPr>
              <a:t>Protection of clients</a:t>
            </a:r>
            <a:endParaRPr lang="en-GB" dirty="0">
              <a:solidFill>
                <a:schemeClr val="accent5"/>
              </a:solidFill>
              <a:latin typeface="Century Gothic" charset="0"/>
              <a:ea typeface="Century Gothic" charset="0"/>
              <a:cs typeface="Century Gothic" charset="0"/>
            </a:endParaRPr>
          </a:p>
        </p:txBody>
      </p:sp>
      <p:sp>
        <p:nvSpPr>
          <p:cNvPr id="32" name="TextBox 31"/>
          <p:cNvSpPr txBox="1"/>
          <p:nvPr/>
        </p:nvSpPr>
        <p:spPr>
          <a:xfrm>
            <a:off x="835287" y="3940973"/>
            <a:ext cx="2679373" cy="553998"/>
          </a:xfrm>
          <a:prstGeom prst="rect">
            <a:avLst/>
          </a:prstGeom>
          <a:noFill/>
        </p:spPr>
        <p:txBody>
          <a:bodyPr wrap="square" rtlCol="0">
            <a:spAutoFit/>
          </a:bodyPr>
          <a:lstStyle/>
          <a:p>
            <a:pPr algn="r"/>
            <a:r>
              <a:rPr lang="en-GB" sz="1000" dirty="0" smtClean="0">
                <a:solidFill>
                  <a:schemeClr val="tx1">
                    <a:lumMod val="75000"/>
                    <a:lumOff val="25000"/>
                  </a:schemeClr>
                </a:solidFill>
                <a:latin typeface="Century Gothic" charset="0"/>
                <a:ea typeface="Century Gothic" charset="0"/>
                <a:cs typeface="Century Gothic" charset="0"/>
              </a:rPr>
              <a:t>The Japanese Financial Services Agency set up a cryptocurrencies monitoring team to tighten controls.</a:t>
            </a:r>
            <a:endParaRPr lang="en-GB" sz="1000" dirty="0">
              <a:solidFill>
                <a:schemeClr val="tx1">
                  <a:lumMod val="75000"/>
                  <a:lumOff val="25000"/>
                </a:schemeClr>
              </a:solidFill>
              <a:latin typeface="Century Gothic" charset="0"/>
              <a:ea typeface="Century Gothic" charset="0"/>
              <a:cs typeface="Century Gothic" charset="0"/>
            </a:endParaRPr>
          </a:p>
        </p:txBody>
      </p:sp>
      <p:sp>
        <p:nvSpPr>
          <p:cNvPr id="34" name="TextBox 33"/>
          <p:cNvSpPr txBox="1"/>
          <p:nvPr/>
        </p:nvSpPr>
        <p:spPr>
          <a:xfrm>
            <a:off x="1128618" y="3294642"/>
            <a:ext cx="2414444" cy="646331"/>
          </a:xfrm>
          <a:prstGeom prst="rect">
            <a:avLst/>
          </a:prstGeom>
          <a:noFill/>
        </p:spPr>
        <p:txBody>
          <a:bodyPr wrap="none" rtlCol="0">
            <a:spAutoFit/>
          </a:bodyPr>
          <a:lstStyle/>
          <a:p>
            <a:pPr algn="r"/>
            <a:r>
              <a:rPr lang="en-GB" dirty="0" smtClean="0">
                <a:solidFill>
                  <a:schemeClr val="accent6"/>
                </a:solidFill>
                <a:latin typeface="Century Gothic" charset="0"/>
                <a:ea typeface="Century Gothic" charset="0"/>
                <a:cs typeface="Century Gothic" charset="0"/>
              </a:rPr>
              <a:t>Reinforcement of </a:t>
            </a:r>
            <a:br>
              <a:rPr lang="en-GB" dirty="0" smtClean="0">
                <a:solidFill>
                  <a:schemeClr val="accent6"/>
                </a:solidFill>
                <a:latin typeface="Century Gothic" charset="0"/>
                <a:ea typeface="Century Gothic" charset="0"/>
                <a:cs typeface="Century Gothic" charset="0"/>
              </a:rPr>
            </a:br>
            <a:r>
              <a:rPr lang="en-GB" dirty="0" smtClean="0">
                <a:solidFill>
                  <a:schemeClr val="accent6"/>
                </a:solidFill>
                <a:latin typeface="Century Gothic" charset="0"/>
                <a:ea typeface="Century Gothic" charset="0"/>
                <a:cs typeface="Century Gothic" charset="0"/>
              </a:rPr>
              <a:t>the regulatory body</a:t>
            </a:r>
            <a:endParaRPr lang="en-GB" dirty="0">
              <a:solidFill>
                <a:schemeClr val="accent6"/>
              </a:solidFill>
              <a:latin typeface="Century Gothic" charset="0"/>
              <a:ea typeface="Century Gothic" charset="0"/>
              <a:cs typeface="Century Gothic"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807" y="2957232"/>
            <a:ext cx="1534789" cy="1534789"/>
          </a:xfrm>
          <a:prstGeom prst="rect">
            <a:avLst/>
          </a:prstGeom>
        </p:spPr>
      </p:pic>
    </p:spTree>
    <p:extLst>
      <p:ext uri="{BB962C8B-B14F-4D97-AF65-F5344CB8AC3E}">
        <p14:creationId xmlns:p14="http://schemas.microsoft.com/office/powerpoint/2010/main" val="26833702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8601" y="136063"/>
            <a:ext cx="9144000" cy="556312"/>
          </a:xfrm>
        </p:spPr>
        <p:txBody>
          <a:bodyPr/>
          <a:lstStyle/>
          <a:p>
            <a:r>
              <a:rPr lang="en-GB" sz="2800" dirty="0" smtClean="0">
                <a:latin typeface="Century Gothic" charset="0"/>
                <a:ea typeface="Century Gothic" charset="0"/>
                <a:cs typeface="Century Gothic" charset="0"/>
              </a:rPr>
              <a:t>Why regulation is such a complex task ?</a:t>
            </a:r>
            <a:endParaRPr lang="en-GB" sz="2800" dirty="0">
              <a:latin typeface="Century Gothic" charset="0"/>
              <a:ea typeface="Century Gothic" charset="0"/>
              <a:cs typeface="Century Gothic" charset="0"/>
            </a:endParaRPr>
          </a:p>
        </p:txBody>
      </p:sp>
      <p:sp>
        <p:nvSpPr>
          <p:cNvPr id="3" name="Subtitle 2"/>
          <p:cNvSpPr>
            <a:spLocks noGrp="1"/>
          </p:cNvSpPr>
          <p:nvPr>
            <p:ph type="subTitle" idx="1"/>
          </p:nvPr>
        </p:nvSpPr>
        <p:spPr>
          <a:xfrm>
            <a:off x="1256984" y="687294"/>
            <a:ext cx="9627234" cy="369461"/>
          </a:xfrm>
        </p:spPr>
        <p:txBody>
          <a:bodyPr/>
          <a:lstStyle/>
          <a:p>
            <a:r>
              <a:rPr lang="en-GB" sz="1600" dirty="0" smtClean="0">
                <a:latin typeface="Century Gothic" charset="0"/>
                <a:ea typeface="Century Gothic" charset="0"/>
                <a:cs typeface="Century Gothic" charset="0"/>
              </a:rPr>
              <a:t>A wide range of factors must be taken into account for an efficient regulation</a:t>
            </a:r>
            <a:endParaRPr lang="en-GB" sz="1600"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43</a:t>
            </a:fld>
            <a:endParaRPr lang="en-GB"/>
          </a:p>
        </p:txBody>
      </p:sp>
      <p:sp>
        <p:nvSpPr>
          <p:cNvPr id="11" name="Freeform 6"/>
          <p:cNvSpPr>
            <a:spLocks/>
          </p:cNvSpPr>
          <p:nvPr/>
        </p:nvSpPr>
        <p:spPr bwMode="auto">
          <a:xfrm>
            <a:off x="5837239" y="1890713"/>
            <a:ext cx="973138" cy="1184275"/>
          </a:xfrm>
          <a:custGeom>
            <a:avLst/>
            <a:gdLst>
              <a:gd name="T0" fmla="*/ 611 w 786"/>
              <a:gd name="T1" fmla="*/ 0 h 954"/>
              <a:gd name="T2" fmla="*/ 437 w 786"/>
              <a:gd name="T3" fmla="*/ 175 h 954"/>
              <a:gd name="T4" fmla="*/ 521 w 786"/>
              <a:gd name="T5" fmla="*/ 324 h 954"/>
              <a:gd name="T6" fmla="*/ 280 w 786"/>
              <a:gd name="T7" fmla="*/ 790 h 954"/>
              <a:gd name="T8" fmla="*/ 0 w 786"/>
              <a:gd name="T9" fmla="*/ 722 h 954"/>
              <a:gd name="T10" fmla="*/ 0 w 786"/>
              <a:gd name="T11" fmla="*/ 746 h 954"/>
              <a:gd name="T12" fmla="*/ 459 w 786"/>
              <a:gd name="T13" fmla="*/ 954 h 954"/>
              <a:gd name="T14" fmla="*/ 477 w 786"/>
              <a:gd name="T15" fmla="*/ 938 h 954"/>
              <a:gd name="T16" fmla="*/ 302 w 786"/>
              <a:gd name="T17" fmla="*/ 802 h 954"/>
              <a:gd name="T18" fmla="*/ 542 w 786"/>
              <a:gd name="T19" fmla="*/ 335 h 954"/>
              <a:gd name="T20" fmla="*/ 611 w 786"/>
              <a:gd name="T21" fmla="*/ 349 h 954"/>
              <a:gd name="T22" fmla="*/ 786 w 786"/>
              <a:gd name="T23" fmla="*/ 175 h 954"/>
              <a:gd name="T24" fmla="*/ 611 w 786"/>
              <a:gd name="T25"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6" h="954">
                <a:moveTo>
                  <a:pt x="611" y="0"/>
                </a:moveTo>
                <a:cubicBezTo>
                  <a:pt x="515" y="0"/>
                  <a:pt x="437" y="78"/>
                  <a:pt x="437" y="175"/>
                </a:cubicBezTo>
                <a:cubicBezTo>
                  <a:pt x="437" y="238"/>
                  <a:pt x="470" y="293"/>
                  <a:pt x="521" y="324"/>
                </a:cubicBezTo>
                <a:cubicBezTo>
                  <a:pt x="280" y="790"/>
                  <a:pt x="280" y="790"/>
                  <a:pt x="280" y="790"/>
                </a:cubicBezTo>
                <a:cubicBezTo>
                  <a:pt x="194" y="748"/>
                  <a:pt x="99" y="724"/>
                  <a:pt x="0" y="722"/>
                </a:cubicBezTo>
                <a:cubicBezTo>
                  <a:pt x="0" y="746"/>
                  <a:pt x="0" y="746"/>
                  <a:pt x="0" y="746"/>
                </a:cubicBezTo>
                <a:cubicBezTo>
                  <a:pt x="176" y="751"/>
                  <a:pt x="339" y="825"/>
                  <a:pt x="459" y="954"/>
                </a:cubicBezTo>
                <a:cubicBezTo>
                  <a:pt x="477" y="938"/>
                  <a:pt x="477" y="938"/>
                  <a:pt x="477" y="938"/>
                </a:cubicBezTo>
                <a:cubicBezTo>
                  <a:pt x="426" y="882"/>
                  <a:pt x="366" y="837"/>
                  <a:pt x="302" y="802"/>
                </a:cubicBezTo>
                <a:cubicBezTo>
                  <a:pt x="542" y="335"/>
                  <a:pt x="542" y="335"/>
                  <a:pt x="542" y="335"/>
                </a:cubicBezTo>
                <a:cubicBezTo>
                  <a:pt x="563" y="344"/>
                  <a:pt x="587" y="349"/>
                  <a:pt x="611" y="349"/>
                </a:cubicBezTo>
                <a:cubicBezTo>
                  <a:pt x="708" y="349"/>
                  <a:pt x="786" y="271"/>
                  <a:pt x="786" y="175"/>
                </a:cubicBezTo>
                <a:cubicBezTo>
                  <a:pt x="786" y="78"/>
                  <a:pt x="708" y="0"/>
                  <a:pt x="611"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5299076" y="2444751"/>
            <a:ext cx="2593975" cy="1503363"/>
          </a:xfrm>
          <a:custGeom>
            <a:avLst/>
            <a:gdLst>
              <a:gd name="T0" fmla="*/ 1630 w 2096"/>
              <a:gd name="T1" fmla="*/ 0 h 1211"/>
              <a:gd name="T2" fmla="*/ 1165 w 2096"/>
              <a:gd name="T3" fmla="*/ 466 h 1211"/>
              <a:gd name="T4" fmla="*/ 1191 w 2096"/>
              <a:gd name="T5" fmla="*/ 619 h 1211"/>
              <a:gd name="T6" fmla="*/ 930 w 2096"/>
              <a:gd name="T7" fmla="*/ 723 h 1211"/>
              <a:gd name="T8" fmla="*/ 418 w 2096"/>
              <a:gd name="T9" fmla="*/ 389 h 1211"/>
              <a:gd name="T10" fmla="*/ 0 w 2096"/>
              <a:gd name="T11" fmla="*/ 576 h 1211"/>
              <a:gd name="T12" fmla="*/ 30 w 2096"/>
              <a:gd name="T13" fmla="*/ 603 h 1211"/>
              <a:gd name="T14" fmla="*/ 418 w 2096"/>
              <a:gd name="T15" fmla="*/ 430 h 1211"/>
              <a:gd name="T16" fmla="*/ 937 w 2096"/>
              <a:gd name="T17" fmla="*/ 949 h 1211"/>
              <a:gd name="T18" fmla="*/ 876 w 2096"/>
              <a:gd name="T19" fmla="*/ 1192 h 1211"/>
              <a:gd name="T20" fmla="*/ 912 w 2096"/>
              <a:gd name="T21" fmla="*/ 1211 h 1211"/>
              <a:gd name="T22" fmla="*/ 978 w 2096"/>
              <a:gd name="T23" fmla="*/ 949 h 1211"/>
              <a:gd name="T24" fmla="*/ 945 w 2096"/>
              <a:gd name="T25" fmla="*/ 761 h 1211"/>
              <a:gd name="T26" fmla="*/ 1206 w 2096"/>
              <a:gd name="T27" fmla="*/ 657 h 1211"/>
              <a:gd name="T28" fmla="*/ 1630 w 2096"/>
              <a:gd name="T29" fmla="*/ 932 h 1211"/>
              <a:gd name="T30" fmla="*/ 2096 w 2096"/>
              <a:gd name="T31" fmla="*/ 466 h 1211"/>
              <a:gd name="T32" fmla="*/ 1630 w 2096"/>
              <a:gd name="T3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6" h="1211">
                <a:moveTo>
                  <a:pt x="1630" y="0"/>
                </a:moveTo>
                <a:cubicBezTo>
                  <a:pt x="1373" y="0"/>
                  <a:pt x="1165" y="209"/>
                  <a:pt x="1165" y="466"/>
                </a:cubicBezTo>
                <a:cubicBezTo>
                  <a:pt x="1165" y="520"/>
                  <a:pt x="1174" y="571"/>
                  <a:pt x="1191" y="619"/>
                </a:cubicBezTo>
                <a:cubicBezTo>
                  <a:pt x="930" y="723"/>
                  <a:pt x="930" y="723"/>
                  <a:pt x="930" y="723"/>
                </a:cubicBezTo>
                <a:cubicBezTo>
                  <a:pt x="843" y="526"/>
                  <a:pt x="646" y="389"/>
                  <a:pt x="418" y="389"/>
                </a:cubicBezTo>
                <a:cubicBezTo>
                  <a:pt x="258" y="389"/>
                  <a:pt x="106" y="457"/>
                  <a:pt x="0" y="576"/>
                </a:cubicBezTo>
                <a:cubicBezTo>
                  <a:pt x="30" y="603"/>
                  <a:pt x="30" y="603"/>
                  <a:pt x="30" y="603"/>
                </a:cubicBezTo>
                <a:cubicBezTo>
                  <a:pt x="129" y="493"/>
                  <a:pt x="270" y="430"/>
                  <a:pt x="418" y="430"/>
                </a:cubicBezTo>
                <a:cubicBezTo>
                  <a:pt x="704" y="430"/>
                  <a:pt x="937" y="662"/>
                  <a:pt x="937" y="949"/>
                </a:cubicBezTo>
                <a:cubicBezTo>
                  <a:pt x="937" y="1033"/>
                  <a:pt x="916" y="1117"/>
                  <a:pt x="876" y="1192"/>
                </a:cubicBezTo>
                <a:cubicBezTo>
                  <a:pt x="912" y="1211"/>
                  <a:pt x="912" y="1211"/>
                  <a:pt x="912" y="1211"/>
                </a:cubicBezTo>
                <a:cubicBezTo>
                  <a:pt x="955" y="1131"/>
                  <a:pt x="978" y="1040"/>
                  <a:pt x="978" y="949"/>
                </a:cubicBezTo>
                <a:cubicBezTo>
                  <a:pt x="978" y="883"/>
                  <a:pt x="966" y="820"/>
                  <a:pt x="945" y="761"/>
                </a:cubicBezTo>
                <a:cubicBezTo>
                  <a:pt x="1206" y="657"/>
                  <a:pt x="1206" y="657"/>
                  <a:pt x="1206" y="657"/>
                </a:cubicBezTo>
                <a:cubicBezTo>
                  <a:pt x="1279" y="819"/>
                  <a:pt x="1441" y="932"/>
                  <a:pt x="1630" y="932"/>
                </a:cubicBezTo>
                <a:cubicBezTo>
                  <a:pt x="1888" y="932"/>
                  <a:pt x="2096" y="723"/>
                  <a:pt x="2096" y="466"/>
                </a:cubicBezTo>
                <a:cubicBezTo>
                  <a:pt x="2096" y="209"/>
                  <a:pt x="1888" y="0"/>
                  <a:pt x="1630" y="0"/>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6459538" y="3722688"/>
            <a:ext cx="906464" cy="792164"/>
          </a:xfrm>
          <a:custGeom>
            <a:avLst/>
            <a:gdLst>
              <a:gd name="T0" fmla="*/ 518 w 692"/>
              <a:gd name="T1" fmla="*/ 246 h 595"/>
              <a:gd name="T2" fmla="*/ 367 w 692"/>
              <a:gd name="T3" fmla="*/ 334 h 595"/>
              <a:gd name="T4" fmla="*/ 91 w 692"/>
              <a:gd name="T5" fmla="*/ 201 h 595"/>
              <a:gd name="T6" fmla="*/ 148 w 692"/>
              <a:gd name="T7" fmla="*/ 3 h 595"/>
              <a:gd name="T8" fmla="*/ 123 w 692"/>
              <a:gd name="T9" fmla="*/ 0 h 595"/>
              <a:gd name="T10" fmla="*/ 0 w 692"/>
              <a:gd name="T11" fmla="*/ 306 h 595"/>
              <a:gd name="T12" fmla="*/ 20 w 692"/>
              <a:gd name="T13" fmla="*/ 321 h 595"/>
              <a:gd name="T14" fmla="*/ 80 w 692"/>
              <a:gd name="T15" fmla="*/ 223 h 595"/>
              <a:gd name="T16" fmla="*/ 356 w 692"/>
              <a:gd name="T17" fmla="*/ 356 h 595"/>
              <a:gd name="T18" fmla="*/ 343 w 692"/>
              <a:gd name="T19" fmla="*/ 421 h 595"/>
              <a:gd name="T20" fmla="*/ 518 w 692"/>
              <a:gd name="T21" fmla="*/ 595 h 595"/>
              <a:gd name="T22" fmla="*/ 692 w 692"/>
              <a:gd name="T23" fmla="*/ 421 h 595"/>
              <a:gd name="T24" fmla="*/ 518 w 692"/>
              <a:gd name="T25" fmla="*/ 24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2" h="595">
                <a:moveTo>
                  <a:pt x="518" y="246"/>
                </a:moveTo>
                <a:cubicBezTo>
                  <a:pt x="453" y="246"/>
                  <a:pt x="397" y="281"/>
                  <a:pt x="367" y="334"/>
                </a:cubicBezTo>
                <a:cubicBezTo>
                  <a:pt x="91" y="201"/>
                  <a:pt x="91" y="201"/>
                  <a:pt x="91" y="201"/>
                </a:cubicBezTo>
                <a:cubicBezTo>
                  <a:pt x="120" y="138"/>
                  <a:pt x="139" y="71"/>
                  <a:pt x="148" y="3"/>
                </a:cubicBezTo>
                <a:cubicBezTo>
                  <a:pt x="123" y="0"/>
                  <a:pt x="123" y="0"/>
                  <a:pt x="123" y="0"/>
                </a:cubicBezTo>
                <a:cubicBezTo>
                  <a:pt x="110" y="110"/>
                  <a:pt x="67" y="216"/>
                  <a:pt x="0" y="306"/>
                </a:cubicBezTo>
                <a:cubicBezTo>
                  <a:pt x="20" y="321"/>
                  <a:pt x="20" y="321"/>
                  <a:pt x="20" y="321"/>
                </a:cubicBezTo>
                <a:cubicBezTo>
                  <a:pt x="43" y="290"/>
                  <a:pt x="63" y="257"/>
                  <a:pt x="80" y="223"/>
                </a:cubicBezTo>
                <a:cubicBezTo>
                  <a:pt x="356" y="356"/>
                  <a:pt x="356" y="356"/>
                  <a:pt x="356" y="356"/>
                </a:cubicBezTo>
                <a:cubicBezTo>
                  <a:pt x="348" y="376"/>
                  <a:pt x="343" y="398"/>
                  <a:pt x="343" y="421"/>
                </a:cubicBezTo>
                <a:cubicBezTo>
                  <a:pt x="343" y="517"/>
                  <a:pt x="422" y="595"/>
                  <a:pt x="518" y="595"/>
                </a:cubicBezTo>
                <a:cubicBezTo>
                  <a:pt x="614" y="595"/>
                  <a:pt x="692" y="517"/>
                  <a:pt x="692" y="421"/>
                </a:cubicBezTo>
                <a:cubicBezTo>
                  <a:pt x="692" y="324"/>
                  <a:pt x="614" y="246"/>
                  <a:pt x="518" y="246"/>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5224464" y="3948113"/>
            <a:ext cx="1700213" cy="1739900"/>
          </a:xfrm>
          <a:custGeom>
            <a:avLst/>
            <a:gdLst>
              <a:gd name="T0" fmla="*/ 1065 w 1375"/>
              <a:gd name="T1" fmla="*/ 783 h 1402"/>
              <a:gd name="T2" fmla="*/ 953 w 1375"/>
              <a:gd name="T3" fmla="*/ 803 h 1402"/>
              <a:gd name="T4" fmla="*/ 709 w 1375"/>
              <a:gd name="T5" fmla="*/ 239 h 1402"/>
              <a:gd name="T6" fmla="*/ 927 w 1375"/>
              <a:gd name="T7" fmla="*/ 59 h 1402"/>
              <a:gd name="T8" fmla="*/ 907 w 1375"/>
              <a:gd name="T9" fmla="*/ 45 h 1402"/>
              <a:gd name="T10" fmla="*/ 479 w 1375"/>
              <a:gd name="T11" fmla="*/ 265 h 1402"/>
              <a:gd name="T12" fmla="*/ 21 w 1375"/>
              <a:gd name="T13" fmla="*/ 0 h 1402"/>
              <a:gd name="T14" fmla="*/ 0 w 1375"/>
              <a:gd name="T15" fmla="*/ 12 h 1402"/>
              <a:gd name="T16" fmla="*/ 479 w 1375"/>
              <a:gd name="T17" fmla="*/ 289 h 1402"/>
              <a:gd name="T18" fmla="*/ 686 w 1375"/>
              <a:gd name="T19" fmla="*/ 249 h 1402"/>
              <a:gd name="T20" fmla="*/ 931 w 1375"/>
              <a:gd name="T21" fmla="*/ 813 h 1402"/>
              <a:gd name="T22" fmla="*/ 755 w 1375"/>
              <a:gd name="T23" fmla="*/ 1092 h 1402"/>
              <a:gd name="T24" fmla="*/ 1065 w 1375"/>
              <a:gd name="T25" fmla="*/ 1402 h 1402"/>
              <a:gd name="T26" fmla="*/ 1375 w 1375"/>
              <a:gd name="T27" fmla="*/ 1092 h 1402"/>
              <a:gd name="T28" fmla="*/ 1065 w 1375"/>
              <a:gd name="T29" fmla="*/ 783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5" h="1402">
                <a:moveTo>
                  <a:pt x="1065" y="783"/>
                </a:moveTo>
                <a:cubicBezTo>
                  <a:pt x="1026" y="783"/>
                  <a:pt x="988" y="790"/>
                  <a:pt x="953" y="803"/>
                </a:cubicBezTo>
                <a:cubicBezTo>
                  <a:pt x="709" y="239"/>
                  <a:pt x="709" y="239"/>
                  <a:pt x="709" y="239"/>
                </a:cubicBezTo>
                <a:cubicBezTo>
                  <a:pt x="795" y="199"/>
                  <a:pt x="870" y="138"/>
                  <a:pt x="927" y="59"/>
                </a:cubicBezTo>
                <a:cubicBezTo>
                  <a:pt x="907" y="45"/>
                  <a:pt x="907" y="45"/>
                  <a:pt x="907" y="45"/>
                </a:cubicBezTo>
                <a:cubicBezTo>
                  <a:pt x="808" y="183"/>
                  <a:pt x="648" y="265"/>
                  <a:pt x="479" y="265"/>
                </a:cubicBezTo>
                <a:cubicBezTo>
                  <a:pt x="291" y="265"/>
                  <a:pt x="115" y="163"/>
                  <a:pt x="21" y="0"/>
                </a:cubicBezTo>
                <a:cubicBezTo>
                  <a:pt x="0" y="12"/>
                  <a:pt x="0" y="12"/>
                  <a:pt x="0" y="12"/>
                </a:cubicBezTo>
                <a:cubicBezTo>
                  <a:pt x="98" y="183"/>
                  <a:pt x="282" y="289"/>
                  <a:pt x="479" y="289"/>
                </a:cubicBezTo>
                <a:cubicBezTo>
                  <a:pt x="551" y="289"/>
                  <a:pt x="621" y="275"/>
                  <a:pt x="686" y="249"/>
                </a:cubicBezTo>
                <a:cubicBezTo>
                  <a:pt x="931" y="813"/>
                  <a:pt x="931" y="813"/>
                  <a:pt x="931" y="813"/>
                </a:cubicBezTo>
                <a:cubicBezTo>
                  <a:pt x="827" y="863"/>
                  <a:pt x="755" y="969"/>
                  <a:pt x="755" y="1092"/>
                </a:cubicBezTo>
                <a:cubicBezTo>
                  <a:pt x="755" y="1264"/>
                  <a:pt x="894" y="1402"/>
                  <a:pt x="1065" y="1402"/>
                </a:cubicBezTo>
                <a:cubicBezTo>
                  <a:pt x="1236" y="1402"/>
                  <a:pt x="1375" y="1264"/>
                  <a:pt x="1375" y="1092"/>
                </a:cubicBezTo>
                <a:cubicBezTo>
                  <a:pt x="1375" y="921"/>
                  <a:pt x="1236" y="783"/>
                  <a:pt x="1065" y="78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5" name="Freeform 10"/>
          <p:cNvSpPr>
            <a:spLocks/>
          </p:cNvSpPr>
          <p:nvPr/>
        </p:nvSpPr>
        <p:spPr bwMode="auto">
          <a:xfrm>
            <a:off x="4783139" y="3881438"/>
            <a:ext cx="1249363" cy="1401763"/>
          </a:xfrm>
          <a:custGeom>
            <a:avLst/>
            <a:gdLst>
              <a:gd name="T0" fmla="*/ 835 w 1009"/>
              <a:gd name="T1" fmla="*/ 421 h 1129"/>
              <a:gd name="T2" fmla="*/ 1009 w 1009"/>
              <a:gd name="T3" fmla="*/ 397 h 1129"/>
              <a:gd name="T4" fmla="*/ 1002 w 1009"/>
              <a:gd name="T5" fmla="*/ 373 h 1129"/>
              <a:gd name="T6" fmla="*/ 835 w 1009"/>
              <a:gd name="T7" fmla="*/ 397 h 1129"/>
              <a:gd name="T8" fmla="*/ 266 w 1009"/>
              <a:gd name="T9" fmla="*/ 0 h 1129"/>
              <a:gd name="T10" fmla="*/ 243 w 1009"/>
              <a:gd name="T11" fmla="*/ 9 h 1129"/>
              <a:gd name="T12" fmla="*/ 537 w 1009"/>
              <a:gd name="T13" fmla="*/ 346 h 1129"/>
              <a:gd name="T14" fmla="*/ 440 w 1009"/>
              <a:gd name="T15" fmla="*/ 537 h 1129"/>
              <a:gd name="T16" fmla="*/ 310 w 1009"/>
              <a:gd name="T17" fmla="*/ 509 h 1129"/>
              <a:gd name="T18" fmla="*/ 0 w 1009"/>
              <a:gd name="T19" fmla="*/ 819 h 1129"/>
              <a:gd name="T20" fmla="*/ 310 w 1009"/>
              <a:gd name="T21" fmla="*/ 1129 h 1129"/>
              <a:gd name="T22" fmla="*/ 620 w 1009"/>
              <a:gd name="T23" fmla="*/ 819 h 1129"/>
              <a:gd name="T24" fmla="*/ 462 w 1009"/>
              <a:gd name="T25" fmla="*/ 549 h 1129"/>
              <a:gd name="T26" fmla="*/ 559 w 1009"/>
              <a:gd name="T27" fmla="*/ 357 h 1129"/>
              <a:gd name="T28" fmla="*/ 835 w 1009"/>
              <a:gd name="T29" fmla="*/ 42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9" h="1129">
                <a:moveTo>
                  <a:pt x="835" y="421"/>
                </a:moveTo>
                <a:cubicBezTo>
                  <a:pt x="893" y="421"/>
                  <a:pt x="952" y="413"/>
                  <a:pt x="1009" y="397"/>
                </a:cubicBezTo>
                <a:cubicBezTo>
                  <a:pt x="1002" y="373"/>
                  <a:pt x="1002" y="373"/>
                  <a:pt x="1002" y="373"/>
                </a:cubicBezTo>
                <a:cubicBezTo>
                  <a:pt x="947" y="389"/>
                  <a:pt x="891" y="397"/>
                  <a:pt x="835" y="397"/>
                </a:cubicBezTo>
                <a:cubicBezTo>
                  <a:pt x="582" y="397"/>
                  <a:pt x="354" y="237"/>
                  <a:pt x="266" y="0"/>
                </a:cubicBezTo>
                <a:cubicBezTo>
                  <a:pt x="243" y="9"/>
                  <a:pt x="243" y="9"/>
                  <a:pt x="243" y="9"/>
                </a:cubicBezTo>
                <a:cubicBezTo>
                  <a:pt x="298" y="156"/>
                  <a:pt x="404" y="275"/>
                  <a:pt x="537" y="346"/>
                </a:cubicBezTo>
                <a:cubicBezTo>
                  <a:pt x="440" y="537"/>
                  <a:pt x="440" y="537"/>
                  <a:pt x="440" y="537"/>
                </a:cubicBezTo>
                <a:cubicBezTo>
                  <a:pt x="400" y="519"/>
                  <a:pt x="356" y="509"/>
                  <a:pt x="310" y="509"/>
                </a:cubicBezTo>
                <a:cubicBezTo>
                  <a:pt x="139" y="509"/>
                  <a:pt x="0" y="648"/>
                  <a:pt x="0" y="819"/>
                </a:cubicBezTo>
                <a:cubicBezTo>
                  <a:pt x="0" y="990"/>
                  <a:pt x="139" y="1129"/>
                  <a:pt x="310" y="1129"/>
                </a:cubicBezTo>
                <a:cubicBezTo>
                  <a:pt x="481" y="1129"/>
                  <a:pt x="620" y="990"/>
                  <a:pt x="620" y="819"/>
                </a:cubicBezTo>
                <a:cubicBezTo>
                  <a:pt x="620" y="703"/>
                  <a:pt x="556" y="602"/>
                  <a:pt x="462" y="549"/>
                </a:cubicBezTo>
                <a:cubicBezTo>
                  <a:pt x="559" y="357"/>
                  <a:pt x="559" y="357"/>
                  <a:pt x="559" y="357"/>
                </a:cubicBezTo>
                <a:cubicBezTo>
                  <a:pt x="643" y="398"/>
                  <a:pt x="737" y="421"/>
                  <a:pt x="835" y="421"/>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6" name="Freeform 11"/>
          <p:cNvSpPr>
            <a:spLocks/>
          </p:cNvSpPr>
          <p:nvPr/>
        </p:nvSpPr>
        <p:spPr bwMode="auto">
          <a:xfrm>
            <a:off x="3762376" y="2909888"/>
            <a:ext cx="1536700" cy="1023938"/>
          </a:xfrm>
          <a:custGeom>
            <a:avLst/>
            <a:gdLst>
              <a:gd name="T0" fmla="*/ 1242 w 1242"/>
              <a:gd name="T1" fmla="*/ 266 h 825"/>
              <a:gd name="T2" fmla="*/ 1209 w 1242"/>
              <a:gd name="T3" fmla="*/ 241 h 825"/>
              <a:gd name="T4" fmla="*/ 1107 w 1242"/>
              <a:gd name="T5" fmla="*/ 481 h 825"/>
              <a:gd name="T6" fmla="*/ 823 w 1242"/>
              <a:gd name="T7" fmla="*/ 445 h 825"/>
              <a:gd name="T8" fmla="*/ 825 w 1242"/>
              <a:gd name="T9" fmla="*/ 412 h 825"/>
              <a:gd name="T10" fmla="*/ 412 w 1242"/>
              <a:gd name="T11" fmla="*/ 0 h 825"/>
              <a:gd name="T12" fmla="*/ 0 w 1242"/>
              <a:gd name="T13" fmla="*/ 412 h 825"/>
              <a:gd name="T14" fmla="*/ 412 w 1242"/>
              <a:gd name="T15" fmla="*/ 825 h 825"/>
              <a:gd name="T16" fmla="*/ 818 w 1242"/>
              <a:gd name="T17" fmla="*/ 485 h 825"/>
              <a:gd name="T18" fmla="*/ 1102 w 1242"/>
              <a:gd name="T19" fmla="*/ 522 h 825"/>
              <a:gd name="T20" fmla="*/ 1100 w 1242"/>
              <a:gd name="T21" fmla="*/ 574 h 825"/>
              <a:gd name="T22" fmla="*/ 1143 w 1242"/>
              <a:gd name="T23" fmla="*/ 790 h 825"/>
              <a:gd name="T24" fmla="*/ 1181 w 1242"/>
              <a:gd name="T25" fmla="*/ 774 h 825"/>
              <a:gd name="T26" fmla="*/ 1141 w 1242"/>
              <a:gd name="T27" fmla="*/ 574 h 825"/>
              <a:gd name="T28" fmla="*/ 1242 w 1242"/>
              <a:gd name="T29" fmla="*/ 26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2" h="825">
                <a:moveTo>
                  <a:pt x="1242" y="266"/>
                </a:moveTo>
                <a:cubicBezTo>
                  <a:pt x="1209" y="241"/>
                  <a:pt x="1209" y="241"/>
                  <a:pt x="1209" y="241"/>
                </a:cubicBezTo>
                <a:cubicBezTo>
                  <a:pt x="1156" y="313"/>
                  <a:pt x="1122" y="395"/>
                  <a:pt x="1107" y="481"/>
                </a:cubicBezTo>
                <a:cubicBezTo>
                  <a:pt x="823" y="445"/>
                  <a:pt x="823" y="445"/>
                  <a:pt x="823" y="445"/>
                </a:cubicBezTo>
                <a:cubicBezTo>
                  <a:pt x="824" y="434"/>
                  <a:pt x="825" y="423"/>
                  <a:pt x="825" y="412"/>
                </a:cubicBezTo>
                <a:cubicBezTo>
                  <a:pt x="825" y="184"/>
                  <a:pt x="640" y="0"/>
                  <a:pt x="412" y="0"/>
                </a:cubicBezTo>
                <a:cubicBezTo>
                  <a:pt x="185" y="0"/>
                  <a:pt x="0" y="184"/>
                  <a:pt x="0" y="412"/>
                </a:cubicBezTo>
                <a:cubicBezTo>
                  <a:pt x="0" y="640"/>
                  <a:pt x="185" y="825"/>
                  <a:pt x="412" y="825"/>
                </a:cubicBezTo>
                <a:cubicBezTo>
                  <a:pt x="615" y="825"/>
                  <a:pt x="784" y="678"/>
                  <a:pt x="818" y="485"/>
                </a:cubicBezTo>
                <a:cubicBezTo>
                  <a:pt x="1102" y="522"/>
                  <a:pt x="1102" y="522"/>
                  <a:pt x="1102" y="522"/>
                </a:cubicBezTo>
                <a:cubicBezTo>
                  <a:pt x="1101" y="539"/>
                  <a:pt x="1100" y="556"/>
                  <a:pt x="1100" y="574"/>
                </a:cubicBezTo>
                <a:cubicBezTo>
                  <a:pt x="1100" y="648"/>
                  <a:pt x="1114" y="721"/>
                  <a:pt x="1143" y="790"/>
                </a:cubicBezTo>
                <a:cubicBezTo>
                  <a:pt x="1181" y="774"/>
                  <a:pt x="1181" y="774"/>
                  <a:pt x="1181" y="774"/>
                </a:cubicBezTo>
                <a:cubicBezTo>
                  <a:pt x="1154" y="710"/>
                  <a:pt x="1141" y="643"/>
                  <a:pt x="1141" y="574"/>
                </a:cubicBezTo>
                <a:cubicBezTo>
                  <a:pt x="1141" y="462"/>
                  <a:pt x="1176" y="355"/>
                  <a:pt x="1242" y="266"/>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p:cNvSpPr>
          <p:nvPr/>
        </p:nvSpPr>
        <p:spPr bwMode="auto">
          <a:xfrm>
            <a:off x="4835526" y="1878013"/>
            <a:ext cx="1235075" cy="1455738"/>
          </a:xfrm>
          <a:custGeom>
            <a:avLst/>
            <a:gdLst>
              <a:gd name="T0" fmla="*/ 793 w 998"/>
              <a:gd name="T1" fmla="*/ 776 h 1173"/>
              <a:gd name="T2" fmla="*/ 561 w 998"/>
              <a:gd name="T3" fmla="*/ 820 h 1173"/>
              <a:gd name="T4" fmla="*/ 500 w 998"/>
              <a:gd name="T5" fmla="*/ 672 h 1173"/>
              <a:gd name="T6" fmla="*/ 705 w 998"/>
              <a:gd name="T7" fmla="*/ 352 h 1173"/>
              <a:gd name="T8" fmla="*/ 353 w 998"/>
              <a:gd name="T9" fmla="*/ 0 h 1173"/>
              <a:gd name="T10" fmla="*/ 0 w 998"/>
              <a:gd name="T11" fmla="*/ 352 h 1173"/>
              <a:gd name="T12" fmla="*/ 353 w 998"/>
              <a:gd name="T13" fmla="*/ 704 h 1173"/>
              <a:gd name="T14" fmla="*/ 477 w 998"/>
              <a:gd name="T15" fmla="*/ 682 h 1173"/>
              <a:gd name="T16" fmla="*/ 539 w 998"/>
              <a:gd name="T17" fmla="*/ 829 h 1173"/>
              <a:gd name="T18" fmla="*/ 211 w 998"/>
              <a:gd name="T19" fmla="*/ 1163 h 1173"/>
              <a:gd name="T20" fmla="*/ 234 w 998"/>
              <a:gd name="T21" fmla="*/ 1173 h 1173"/>
              <a:gd name="T22" fmla="*/ 793 w 998"/>
              <a:gd name="T23" fmla="*/ 801 h 1173"/>
              <a:gd name="T24" fmla="*/ 990 w 998"/>
              <a:gd name="T25" fmla="*/ 834 h 1173"/>
              <a:gd name="T26" fmla="*/ 998 w 998"/>
              <a:gd name="T27" fmla="*/ 810 h 1173"/>
              <a:gd name="T28" fmla="*/ 793 w 998"/>
              <a:gd name="T29" fmla="*/ 776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8" h="1173">
                <a:moveTo>
                  <a:pt x="793" y="776"/>
                </a:moveTo>
                <a:cubicBezTo>
                  <a:pt x="712" y="776"/>
                  <a:pt x="634" y="791"/>
                  <a:pt x="561" y="820"/>
                </a:cubicBezTo>
                <a:cubicBezTo>
                  <a:pt x="500" y="672"/>
                  <a:pt x="500" y="672"/>
                  <a:pt x="500" y="672"/>
                </a:cubicBezTo>
                <a:cubicBezTo>
                  <a:pt x="621" y="617"/>
                  <a:pt x="705" y="494"/>
                  <a:pt x="705" y="352"/>
                </a:cubicBezTo>
                <a:cubicBezTo>
                  <a:pt x="705" y="157"/>
                  <a:pt x="547" y="0"/>
                  <a:pt x="353" y="0"/>
                </a:cubicBezTo>
                <a:cubicBezTo>
                  <a:pt x="158" y="0"/>
                  <a:pt x="0" y="157"/>
                  <a:pt x="0" y="352"/>
                </a:cubicBezTo>
                <a:cubicBezTo>
                  <a:pt x="0" y="547"/>
                  <a:pt x="158" y="704"/>
                  <a:pt x="353" y="704"/>
                </a:cubicBezTo>
                <a:cubicBezTo>
                  <a:pt x="397" y="704"/>
                  <a:pt x="438" y="696"/>
                  <a:pt x="477" y="682"/>
                </a:cubicBezTo>
                <a:cubicBezTo>
                  <a:pt x="539" y="829"/>
                  <a:pt x="539" y="829"/>
                  <a:pt x="539" y="829"/>
                </a:cubicBezTo>
                <a:cubicBezTo>
                  <a:pt x="394" y="893"/>
                  <a:pt x="275" y="1011"/>
                  <a:pt x="211" y="1163"/>
                </a:cubicBezTo>
                <a:cubicBezTo>
                  <a:pt x="234" y="1173"/>
                  <a:pt x="234" y="1173"/>
                  <a:pt x="234" y="1173"/>
                </a:cubicBezTo>
                <a:cubicBezTo>
                  <a:pt x="329" y="947"/>
                  <a:pt x="548" y="801"/>
                  <a:pt x="793" y="801"/>
                </a:cubicBezTo>
                <a:cubicBezTo>
                  <a:pt x="860" y="801"/>
                  <a:pt x="926" y="812"/>
                  <a:pt x="990" y="834"/>
                </a:cubicBezTo>
                <a:cubicBezTo>
                  <a:pt x="998" y="810"/>
                  <a:pt x="998" y="810"/>
                  <a:pt x="998" y="810"/>
                </a:cubicBezTo>
                <a:cubicBezTo>
                  <a:pt x="932" y="788"/>
                  <a:pt x="863" y="776"/>
                  <a:pt x="793" y="77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61" name="Rectangle 160"/>
          <p:cNvSpPr/>
          <p:nvPr/>
        </p:nvSpPr>
        <p:spPr>
          <a:xfrm>
            <a:off x="6796599" y="1596593"/>
            <a:ext cx="2478029" cy="307777"/>
          </a:xfrm>
          <a:prstGeom prst="rect">
            <a:avLst/>
          </a:prstGeom>
        </p:spPr>
        <p:txBody>
          <a:bodyPr wrap="square">
            <a:spAutoFit/>
          </a:bodyPr>
          <a:lstStyle/>
          <a:p>
            <a:r>
              <a:rPr lang="en-GB" sz="1400" dirty="0" smtClean="0">
                <a:latin typeface="Century Gothic" charset="0"/>
                <a:ea typeface="Century Gothic" charset="0"/>
                <a:cs typeface="Century Gothic" charset="0"/>
              </a:rPr>
              <a:t>Intellectual property issues</a:t>
            </a:r>
            <a:endParaRPr lang="en-GB" sz="1400" dirty="0">
              <a:latin typeface="Century Gothic" charset="0"/>
              <a:ea typeface="Century Gothic" charset="0"/>
              <a:cs typeface="Century Gothic" charset="0"/>
            </a:endParaRPr>
          </a:p>
        </p:txBody>
      </p:sp>
      <p:sp>
        <p:nvSpPr>
          <p:cNvPr id="166" name="Rectangle 165"/>
          <p:cNvSpPr/>
          <p:nvPr/>
        </p:nvSpPr>
        <p:spPr>
          <a:xfrm>
            <a:off x="7963053" y="2841574"/>
            <a:ext cx="2531282" cy="523220"/>
          </a:xfrm>
          <a:prstGeom prst="rect">
            <a:avLst/>
          </a:prstGeom>
        </p:spPr>
        <p:txBody>
          <a:bodyPr wrap="square">
            <a:spAutoFit/>
          </a:bodyPr>
          <a:lstStyle/>
          <a:p>
            <a:r>
              <a:rPr lang="en-GB" sz="1400" dirty="0" smtClean="0">
                <a:latin typeface="Century Gothic" charset="0"/>
                <a:ea typeface="Century Gothic" charset="0"/>
                <a:cs typeface="Century Gothic" charset="0"/>
              </a:rPr>
              <a:t>Lobbying (from banks and other financial firms)</a:t>
            </a:r>
          </a:p>
        </p:txBody>
      </p:sp>
      <p:sp>
        <p:nvSpPr>
          <p:cNvPr id="170" name="Rectangle 169"/>
          <p:cNvSpPr/>
          <p:nvPr/>
        </p:nvSpPr>
        <p:spPr>
          <a:xfrm>
            <a:off x="7053265" y="5164793"/>
            <a:ext cx="3169037" cy="523220"/>
          </a:xfrm>
          <a:prstGeom prst="rect">
            <a:avLst/>
          </a:prstGeom>
        </p:spPr>
        <p:txBody>
          <a:bodyPr wrap="square">
            <a:spAutoFit/>
          </a:bodyPr>
          <a:lstStyle/>
          <a:p>
            <a:r>
              <a:rPr lang="en-GB" sz="1400" dirty="0" smtClean="0">
                <a:latin typeface="Century Gothic" charset="0"/>
                <a:ea typeface="Century Gothic" charset="0"/>
                <a:cs typeface="Century Gothic" charset="0"/>
              </a:rPr>
              <a:t>Conflict of jurisdiction among nations or regulators</a:t>
            </a:r>
            <a:endParaRPr lang="en-GB" sz="1400" dirty="0">
              <a:latin typeface="Century Gothic" charset="0"/>
              <a:ea typeface="Century Gothic" charset="0"/>
              <a:cs typeface="Century Gothic" charset="0"/>
            </a:endParaRPr>
          </a:p>
        </p:txBody>
      </p:sp>
      <p:sp>
        <p:nvSpPr>
          <p:cNvPr id="172" name="Rectangle 171"/>
          <p:cNvSpPr/>
          <p:nvPr/>
        </p:nvSpPr>
        <p:spPr>
          <a:xfrm>
            <a:off x="2260120" y="4950990"/>
            <a:ext cx="2436695" cy="523220"/>
          </a:xfrm>
          <a:prstGeom prst="rect">
            <a:avLst/>
          </a:prstGeom>
        </p:spPr>
        <p:txBody>
          <a:bodyPr wrap="square">
            <a:spAutoFit/>
          </a:bodyPr>
          <a:lstStyle/>
          <a:p>
            <a:pPr algn="r"/>
            <a:r>
              <a:rPr lang="en-GB" sz="1400" dirty="0" smtClean="0">
                <a:latin typeface="Century Gothic" charset="0"/>
                <a:ea typeface="Century Gothic" charset="0"/>
                <a:cs typeface="Century Gothic" charset="0"/>
              </a:rPr>
              <a:t>Decentralized and anonymous network</a:t>
            </a:r>
            <a:endParaRPr lang="en-GB" sz="1400" dirty="0">
              <a:latin typeface="Century Gothic" charset="0"/>
              <a:ea typeface="Century Gothic" charset="0"/>
              <a:cs typeface="Century Gothic" charset="0"/>
            </a:endParaRPr>
          </a:p>
        </p:txBody>
      </p:sp>
      <p:sp>
        <p:nvSpPr>
          <p:cNvPr id="174" name="Rectangle 173"/>
          <p:cNvSpPr/>
          <p:nvPr/>
        </p:nvSpPr>
        <p:spPr>
          <a:xfrm>
            <a:off x="517585" y="3276085"/>
            <a:ext cx="3170181" cy="523220"/>
          </a:xfrm>
          <a:prstGeom prst="rect">
            <a:avLst/>
          </a:prstGeom>
        </p:spPr>
        <p:txBody>
          <a:bodyPr wrap="square">
            <a:spAutoFit/>
          </a:bodyPr>
          <a:lstStyle/>
          <a:p>
            <a:pPr algn="r"/>
            <a:r>
              <a:rPr lang="en-GB" sz="1400" dirty="0" smtClean="0">
                <a:latin typeface="Century Gothic" charset="0"/>
                <a:ea typeface="Century Gothic" charset="0"/>
                <a:cs typeface="Century Gothic" charset="0"/>
              </a:rPr>
              <a:t>Difficult to understand for regulators </a:t>
            </a:r>
            <a:endParaRPr lang="en-GB" sz="1400" dirty="0">
              <a:latin typeface="Century Gothic" charset="0"/>
              <a:ea typeface="Century Gothic" charset="0"/>
              <a:cs typeface="Century Gothic" charset="0"/>
            </a:endParaRPr>
          </a:p>
        </p:txBody>
      </p:sp>
      <p:sp>
        <p:nvSpPr>
          <p:cNvPr id="176" name="Rectangle 175"/>
          <p:cNvSpPr/>
          <p:nvPr/>
        </p:nvSpPr>
        <p:spPr>
          <a:xfrm>
            <a:off x="2025584" y="1858589"/>
            <a:ext cx="2762071" cy="307777"/>
          </a:xfrm>
          <a:prstGeom prst="rect">
            <a:avLst/>
          </a:prstGeom>
        </p:spPr>
        <p:txBody>
          <a:bodyPr wrap="square">
            <a:spAutoFit/>
          </a:bodyPr>
          <a:lstStyle/>
          <a:p>
            <a:pPr algn="r"/>
            <a:r>
              <a:rPr lang="en-GB" sz="1400" dirty="0" smtClean="0">
                <a:latin typeface="Century Gothic" charset="0"/>
                <a:ea typeface="Century Gothic" charset="0"/>
                <a:cs typeface="Century Gothic" charset="0"/>
              </a:rPr>
              <a:t>Cross border transactions</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2280" y="3068398"/>
            <a:ext cx="1118639" cy="1118639"/>
          </a:xfrm>
          <a:prstGeom prst="rect">
            <a:avLst/>
          </a:prstGeom>
        </p:spPr>
      </p:pic>
      <p:pic>
        <p:nvPicPr>
          <p:cNvPr id="98" name="Imag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5702" y="2015103"/>
            <a:ext cx="602456" cy="602456"/>
          </a:xfrm>
          <a:prstGeom prst="rect">
            <a:avLst/>
          </a:prstGeom>
        </p:spPr>
      </p:pic>
      <p:pic>
        <p:nvPicPr>
          <p:cNvPr id="99" name="Imag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5790" y="2612215"/>
            <a:ext cx="764325" cy="764325"/>
          </a:xfrm>
          <a:prstGeom prst="rect">
            <a:avLst/>
          </a:prstGeom>
        </p:spPr>
      </p:pic>
      <p:pic>
        <p:nvPicPr>
          <p:cNvPr id="101" name="Imag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6136" y="4609775"/>
            <a:ext cx="500306" cy="500306"/>
          </a:xfrm>
          <a:prstGeom prst="rect">
            <a:avLst/>
          </a:prstGeom>
        </p:spPr>
      </p:pic>
      <p:pic>
        <p:nvPicPr>
          <p:cNvPr id="103" name="Imag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3287" y="3033052"/>
            <a:ext cx="811953" cy="811953"/>
          </a:xfrm>
          <a:prstGeom prst="rect">
            <a:avLst/>
          </a:prstGeom>
        </p:spPr>
      </p:pic>
      <p:pic>
        <p:nvPicPr>
          <p:cNvPr id="104" name="Imag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79762" y="4953516"/>
            <a:ext cx="601705" cy="601705"/>
          </a:xfrm>
          <a:prstGeom prst="rect">
            <a:avLst/>
          </a:prstGeom>
        </p:spPr>
      </p:pic>
      <p:pic>
        <p:nvPicPr>
          <p:cNvPr id="105" name="Image 10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52493" y="4097933"/>
            <a:ext cx="376576" cy="376576"/>
          </a:xfrm>
          <a:prstGeom prst="rect">
            <a:avLst/>
          </a:prstGeom>
        </p:spPr>
      </p:pic>
      <p:pic>
        <p:nvPicPr>
          <p:cNvPr id="106" name="Image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3289" y="1878013"/>
            <a:ext cx="472118" cy="472118"/>
          </a:xfrm>
          <a:prstGeom prst="rect">
            <a:avLst/>
          </a:prstGeom>
        </p:spPr>
      </p:pic>
      <p:sp>
        <p:nvSpPr>
          <p:cNvPr id="129" name="Rectangle 128"/>
          <p:cNvSpPr/>
          <p:nvPr/>
        </p:nvSpPr>
        <p:spPr>
          <a:xfrm>
            <a:off x="7452326" y="4086555"/>
            <a:ext cx="2828484" cy="523220"/>
          </a:xfrm>
          <a:prstGeom prst="rect">
            <a:avLst/>
          </a:prstGeom>
        </p:spPr>
        <p:txBody>
          <a:bodyPr wrap="square">
            <a:spAutoFit/>
          </a:bodyPr>
          <a:lstStyle/>
          <a:p>
            <a:r>
              <a:rPr lang="en-GB" sz="1400" dirty="0" smtClean="0">
                <a:latin typeface="Century Gothic" charset="0"/>
                <a:ea typeface="Century Gothic" charset="0"/>
                <a:cs typeface="Century Gothic" charset="0"/>
              </a:rPr>
              <a:t>A consensus for a legal definition of cryptocurrencies</a:t>
            </a:r>
          </a:p>
        </p:txBody>
      </p:sp>
    </p:spTree>
    <p:extLst>
      <p:ext uri="{BB962C8B-B14F-4D97-AF65-F5344CB8AC3E}">
        <p14:creationId xmlns:p14="http://schemas.microsoft.com/office/powerpoint/2010/main" val="29302041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2550" y="336478"/>
            <a:ext cx="9144000" cy="556312"/>
          </a:xfrm>
        </p:spPr>
        <p:txBody>
          <a:bodyPr/>
          <a:lstStyle/>
          <a:p>
            <a:r>
              <a:rPr lang="en-GB" sz="2800" dirty="0" smtClean="0">
                <a:latin typeface="Century Gothic" charset="0"/>
                <a:ea typeface="Century Gothic" charset="0"/>
                <a:cs typeface="Century Gothic" charset="0"/>
              </a:rPr>
              <a:t>Optimism for a (positive) regulatory movement</a:t>
            </a:r>
            <a:endParaRPr lang="en-GB" sz="2800" dirty="0">
              <a:latin typeface="Century Gothic" charset="0"/>
              <a:ea typeface="Century Gothic" charset="0"/>
              <a:cs typeface="Century Gothic" charset="0"/>
            </a:endParaRPr>
          </a:p>
        </p:txBody>
      </p:sp>
      <p:sp>
        <p:nvSpPr>
          <p:cNvPr id="5" name="Slide Number Placeholder 4"/>
          <p:cNvSpPr>
            <a:spLocks noGrp="1"/>
          </p:cNvSpPr>
          <p:nvPr>
            <p:ph type="sldNum" sz="quarter" idx="12"/>
          </p:nvPr>
        </p:nvSpPr>
        <p:spPr/>
        <p:txBody>
          <a:bodyPr/>
          <a:lstStyle/>
          <a:p>
            <a:fld id="{B30467BC-53FE-413A-9560-FD18F38E6FE5}" type="slidenum">
              <a:rPr lang="en-GB" smtClean="0"/>
              <a:pPr/>
              <a:t>44</a:t>
            </a:fld>
            <a:endParaRPr lang="en-GB"/>
          </a:p>
        </p:txBody>
      </p:sp>
      <p:sp>
        <p:nvSpPr>
          <p:cNvPr id="10" name="Freeform 5"/>
          <p:cNvSpPr>
            <a:spLocks/>
          </p:cNvSpPr>
          <p:nvPr/>
        </p:nvSpPr>
        <p:spPr bwMode="auto">
          <a:xfrm>
            <a:off x="2778125" y="2444750"/>
            <a:ext cx="1700213" cy="1597025"/>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0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2"/>
                  <a:pt x="562" y="226"/>
                  <a:pt x="540" y="204"/>
                </a:cubicBezTo>
                <a:cubicBezTo>
                  <a:pt x="401" y="66"/>
                  <a:pt x="401" y="66"/>
                  <a:pt x="401" y="66"/>
                </a:cubicBezTo>
                <a:cubicBezTo>
                  <a:pt x="335" y="0"/>
                  <a:pt x="227" y="0"/>
                  <a:pt x="160" y="66"/>
                </a:cubicBezTo>
                <a:cubicBezTo>
                  <a:pt x="22" y="204"/>
                  <a:pt x="22" y="204"/>
                  <a:pt x="22" y="204"/>
                </a:cubicBezTo>
                <a:cubicBezTo>
                  <a:pt x="0" y="226"/>
                  <a:pt x="0" y="262"/>
                  <a:pt x="22" y="2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6"/>
          <p:cNvSpPr>
            <a:spLocks/>
          </p:cNvSpPr>
          <p:nvPr/>
        </p:nvSpPr>
        <p:spPr bwMode="auto">
          <a:xfrm>
            <a:off x="1943100" y="3290888"/>
            <a:ext cx="1592263" cy="1597025"/>
          </a:xfrm>
          <a:custGeom>
            <a:avLst/>
            <a:gdLst>
              <a:gd name="T0" fmla="*/ 67 w 526"/>
              <a:gd name="T1" fmla="*/ 160 h 525"/>
              <a:gd name="T2" fmla="*/ 205 w 526"/>
              <a:gd name="T3" fmla="*/ 22 h 525"/>
              <a:gd name="T4" fmla="*/ 285 w 526"/>
              <a:gd name="T5" fmla="*/ 22 h 525"/>
              <a:gd name="T6" fmla="*/ 504 w 526"/>
              <a:gd name="T7" fmla="*/ 240 h 525"/>
              <a:gd name="T8" fmla="*/ 504 w 526"/>
              <a:gd name="T9" fmla="*/ 321 h 525"/>
              <a:gd name="T10" fmla="*/ 366 w 526"/>
              <a:gd name="T11" fmla="*/ 459 h 525"/>
              <a:gd name="T12" fmla="*/ 125 w 526"/>
              <a:gd name="T13" fmla="*/ 459 h 525"/>
              <a:gd name="T14" fmla="*/ 67 w 526"/>
              <a:gd name="T15" fmla="*/ 401 h 525"/>
              <a:gd name="T16" fmla="*/ 67 w 526"/>
              <a:gd name="T17" fmla="*/ 1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5">
                <a:moveTo>
                  <a:pt x="67" y="160"/>
                </a:moveTo>
                <a:cubicBezTo>
                  <a:pt x="205" y="22"/>
                  <a:pt x="205" y="22"/>
                  <a:pt x="205" y="22"/>
                </a:cubicBezTo>
                <a:cubicBezTo>
                  <a:pt x="227" y="0"/>
                  <a:pt x="263" y="0"/>
                  <a:pt x="285" y="22"/>
                </a:cubicBezTo>
                <a:cubicBezTo>
                  <a:pt x="504" y="240"/>
                  <a:pt x="504" y="240"/>
                  <a:pt x="504" y="240"/>
                </a:cubicBezTo>
                <a:cubicBezTo>
                  <a:pt x="526" y="262"/>
                  <a:pt x="526" y="299"/>
                  <a:pt x="504" y="321"/>
                </a:cubicBezTo>
                <a:cubicBezTo>
                  <a:pt x="366" y="459"/>
                  <a:pt x="366" y="459"/>
                  <a:pt x="366" y="459"/>
                </a:cubicBezTo>
                <a:cubicBezTo>
                  <a:pt x="299" y="525"/>
                  <a:pt x="191" y="525"/>
                  <a:pt x="125" y="459"/>
                </a:cubicBezTo>
                <a:cubicBezTo>
                  <a:pt x="67" y="401"/>
                  <a:pt x="67" y="401"/>
                  <a:pt x="67" y="401"/>
                </a:cubicBezTo>
                <a:cubicBezTo>
                  <a:pt x="0" y="335"/>
                  <a:pt x="0" y="226"/>
                  <a:pt x="67" y="1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4664075" y="2444750"/>
            <a:ext cx="1700213" cy="1597025"/>
          </a:xfrm>
          <a:custGeom>
            <a:avLst/>
            <a:gdLst>
              <a:gd name="T0" fmla="*/ 23 w 562"/>
              <a:gd name="T1" fmla="*/ 285 h 525"/>
              <a:gd name="T2" fmla="*/ 241 w 562"/>
              <a:gd name="T3" fmla="*/ 503 h 525"/>
              <a:gd name="T4" fmla="*/ 321 w 562"/>
              <a:gd name="T5" fmla="*/ 503 h 525"/>
              <a:gd name="T6" fmla="*/ 540 w 562"/>
              <a:gd name="T7" fmla="*/ 285 h 525"/>
              <a:gd name="T8" fmla="*/ 540 w 562"/>
              <a:gd name="T9" fmla="*/ 204 h 525"/>
              <a:gd name="T10" fmla="*/ 402 w 562"/>
              <a:gd name="T11" fmla="*/ 66 h 525"/>
              <a:gd name="T12" fmla="*/ 161 w 562"/>
              <a:gd name="T13" fmla="*/ 66 h 525"/>
              <a:gd name="T14" fmla="*/ 23 w 562"/>
              <a:gd name="T15" fmla="*/ 204 h 525"/>
              <a:gd name="T16" fmla="*/ 23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3" y="285"/>
                </a:moveTo>
                <a:cubicBezTo>
                  <a:pt x="241" y="503"/>
                  <a:pt x="241" y="503"/>
                  <a:pt x="241" y="503"/>
                </a:cubicBezTo>
                <a:cubicBezTo>
                  <a:pt x="263" y="525"/>
                  <a:pt x="299" y="525"/>
                  <a:pt x="321" y="503"/>
                </a:cubicBezTo>
                <a:cubicBezTo>
                  <a:pt x="540" y="285"/>
                  <a:pt x="540" y="285"/>
                  <a:pt x="540" y="285"/>
                </a:cubicBezTo>
                <a:cubicBezTo>
                  <a:pt x="562" y="262"/>
                  <a:pt x="562" y="226"/>
                  <a:pt x="540" y="204"/>
                </a:cubicBezTo>
                <a:cubicBezTo>
                  <a:pt x="402" y="66"/>
                  <a:pt x="402" y="66"/>
                  <a:pt x="402" y="66"/>
                </a:cubicBezTo>
                <a:cubicBezTo>
                  <a:pt x="335" y="0"/>
                  <a:pt x="227" y="0"/>
                  <a:pt x="161" y="66"/>
                </a:cubicBezTo>
                <a:cubicBezTo>
                  <a:pt x="23" y="204"/>
                  <a:pt x="23" y="204"/>
                  <a:pt x="23" y="204"/>
                </a:cubicBezTo>
                <a:cubicBezTo>
                  <a:pt x="0" y="226"/>
                  <a:pt x="0" y="262"/>
                  <a:pt x="23" y="285"/>
                </a:cubicBezTo>
                <a:close/>
              </a:path>
            </a:pathLst>
          </a:custGeom>
          <a:solidFill>
            <a:srgbClr val="FBC94E"/>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3722688" y="3290888"/>
            <a:ext cx="1700213" cy="1597025"/>
          </a:xfrm>
          <a:custGeom>
            <a:avLst/>
            <a:gdLst>
              <a:gd name="T0" fmla="*/ 22 w 562"/>
              <a:gd name="T1" fmla="*/ 240 h 525"/>
              <a:gd name="T2" fmla="*/ 241 w 562"/>
              <a:gd name="T3" fmla="*/ 22 h 525"/>
              <a:gd name="T4" fmla="*/ 321 w 562"/>
              <a:gd name="T5" fmla="*/ 22 h 525"/>
              <a:gd name="T6" fmla="*/ 540 w 562"/>
              <a:gd name="T7" fmla="*/ 240 h 525"/>
              <a:gd name="T8" fmla="*/ 540 w 562"/>
              <a:gd name="T9" fmla="*/ 321 h 525"/>
              <a:gd name="T10" fmla="*/ 401 w 562"/>
              <a:gd name="T11" fmla="*/ 459 h 525"/>
              <a:gd name="T12" fmla="*/ 161 w 562"/>
              <a:gd name="T13" fmla="*/ 459 h 525"/>
              <a:gd name="T14" fmla="*/ 22 w 562"/>
              <a:gd name="T15" fmla="*/ 321 h 525"/>
              <a:gd name="T16" fmla="*/ 22 w 562"/>
              <a:gd name="T17" fmla="*/ 24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0"/>
                </a:moveTo>
                <a:cubicBezTo>
                  <a:pt x="241" y="22"/>
                  <a:pt x="241" y="22"/>
                  <a:pt x="241" y="22"/>
                </a:cubicBezTo>
                <a:cubicBezTo>
                  <a:pt x="263" y="0"/>
                  <a:pt x="299" y="0"/>
                  <a:pt x="321" y="22"/>
                </a:cubicBezTo>
                <a:cubicBezTo>
                  <a:pt x="540" y="240"/>
                  <a:pt x="540" y="240"/>
                  <a:pt x="540" y="240"/>
                </a:cubicBezTo>
                <a:cubicBezTo>
                  <a:pt x="562" y="262"/>
                  <a:pt x="562" y="299"/>
                  <a:pt x="540" y="321"/>
                </a:cubicBezTo>
                <a:cubicBezTo>
                  <a:pt x="401" y="459"/>
                  <a:pt x="401" y="459"/>
                  <a:pt x="401" y="459"/>
                </a:cubicBezTo>
                <a:cubicBezTo>
                  <a:pt x="335" y="525"/>
                  <a:pt x="227" y="525"/>
                  <a:pt x="161" y="459"/>
                </a:cubicBezTo>
                <a:cubicBezTo>
                  <a:pt x="22" y="321"/>
                  <a:pt x="22" y="321"/>
                  <a:pt x="22" y="321"/>
                </a:cubicBezTo>
                <a:cubicBezTo>
                  <a:pt x="0" y="299"/>
                  <a:pt x="0" y="262"/>
                  <a:pt x="22" y="2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6551613" y="2444750"/>
            <a:ext cx="1700213" cy="1597025"/>
          </a:xfrm>
          <a:custGeom>
            <a:avLst/>
            <a:gdLst>
              <a:gd name="T0" fmla="*/ 22 w 562"/>
              <a:gd name="T1" fmla="*/ 285 h 525"/>
              <a:gd name="T2" fmla="*/ 241 w 562"/>
              <a:gd name="T3" fmla="*/ 503 h 525"/>
              <a:gd name="T4" fmla="*/ 321 w 562"/>
              <a:gd name="T5" fmla="*/ 503 h 525"/>
              <a:gd name="T6" fmla="*/ 540 w 562"/>
              <a:gd name="T7" fmla="*/ 285 h 525"/>
              <a:gd name="T8" fmla="*/ 540 w 562"/>
              <a:gd name="T9" fmla="*/ 204 h 525"/>
              <a:gd name="T10" fmla="*/ 401 w 562"/>
              <a:gd name="T11" fmla="*/ 66 h 525"/>
              <a:gd name="T12" fmla="*/ 161 w 562"/>
              <a:gd name="T13" fmla="*/ 66 h 525"/>
              <a:gd name="T14" fmla="*/ 22 w 562"/>
              <a:gd name="T15" fmla="*/ 204 h 525"/>
              <a:gd name="T16" fmla="*/ 22 w 562"/>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85"/>
                </a:moveTo>
                <a:cubicBezTo>
                  <a:pt x="241" y="503"/>
                  <a:pt x="241" y="503"/>
                  <a:pt x="241" y="503"/>
                </a:cubicBezTo>
                <a:cubicBezTo>
                  <a:pt x="263" y="525"/>
                  <a:pt x="299" y="525"/>
                  <a:pt x="321" y="503"/>
                </a:cubicBezTo>
                <a:cubicBezTo>
                  <a:pt x="540" y="285"/>
                  <a:pt x="540" y="285"/>
                  <a:pt x="540" y="285"/>
                </a:cubicBezTo>
                <a:cubicBezTo>
                  <a:pt x="562" y="262"/>
                  <a:pt x="562" y="226"/>
                  <a:pt x="540" y="204"/>
                </a:cubicBezTo>
                <a:cubicBezTo>
                  <a:pt x="401" y="66"/>
                  <a:pt x="401" y="66"/>
                  <a:pt x="401" y="66"/>
                </a:cubicBezTo>
                <a:cubicBezTo>
                  <a:pt x="335" y="0"/>
                  <a:pt x="227" y="0"/>
                  <a:pt x="161" y="66"/>
                </a:cubicBezTo>
                <a:cubicBezTo>
                  <a:pt x="22" y="204"/>
                  <a:pt x="22" y="204"/>
                  <a:pt x="22" y="204"/>
                </a:cubicBezTo>
                <a:cubicBezTo>
                  <a:pt x="0" y="226"/>
                  <a:pt x="0" y="262"/>
                  <a:pt x="22" y="2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p:cNvSpPr>
            <a:spLocks/>
          </p:cNvSpPr>
          <p:nvPr/>
        </p:nvSpPr>
        <p:spPr bwMode="auto">
          <a:xfrm>
            <a:off x="5610225" y="3290888"/>
            <a:ext cx="1697038" cy="1597025"/>
          </a:xfrm>
          <a:custGeom>
            <a:avLst/>
            <a:gdLst>
              <a:gd name="T0" fmla="*/ 22 w 561"/>
              <a:gd name="T1" fmla="*/ 240 h 525"/>
              <a:gd name="T2" fmla="*/ 240 w 561"/>
              <a:gd name="T3" fmla="*/ 22 h 525"/>
              <a:gd name="T4" fmla="*/ 321 w 561"/>
              <a:gd name="T5" fmla="*/ 22 h 525"/>
              <a:gd name="T6" fmla="*/ 539 w 561"/>
              <a:gd name="T7" fmla="*/ 240 h 525"/>
              <a:gd name="T8" fmla="*/ 539 w 561"/>
              <a:gd name="T9" fmla="*/ 321 h 525"/>
              <a:gd name="T10" fmla="*/ 401 w 561"/>
              <a:gd name="T11" fmla="*/ 459 h 525"/>
              <a:gd name="T12" fmla="*/ 160 w 561"/>
              <a:gd name="T13" fmla="*/ 459 h 525"/>
              <a:gd name="T14" fmla="*/ 22 w 561"/>
              <a:gd name="T15" fmla="*/ 321 h 525"/>
              <a:gd name="T16" fmla="*/ 22 w 561"/>
              <a:gd name="T17" fmla="*/ 24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25">
                <a:moveTo>
                  <a:pt x="22" y="240"/>
                </a:moveTo>
                <a:cubicBezTo>
                  <a:pt x="240" y="22"/>
                  <a:pt x="240" y="22"/>
                  <a:pt x="240" y="22"/>
                </a:cubicBezTo>
                <a:cubicBezTo>
                  <a:pt x="262" y="0"/>
                  <a:pt x="299" y="0"/>
                  <a:pt x="321" y="22"/>
                </a:cubicBezTo>
                <a:cubicBezTo>
                  <a:pt x="539" y="240"/>
                  <a:pt x="539" y="240"/>
                  <a:pt x="539" y="240"/>
                </a:cubicBezTo>
                <a:cubicBezTo>
                  <a:pt x="561" y="262"/>
                  <a:pt x="561" y="299"/>
                  <a:pt x="539" y="321"/>
                </a:cubicBezTo>
                <a:cubicBezTo>
                  <a:pt x="401" y="459"/>
                  <a:pt x="401" y="459"/>
                  <a:pt x="401" y="459"/>
                </a:cubicBezTo>
                <a:cubicBezTo>
                  <a:pt x="335" y="525"/>
                  <a:pt x="226" y="525"/>
                  <a:pt x="160" y="459"/>
                </a:cubicBezTo>
                <a:cubicBezTo>
                  <a:pt x="22" y="321"/>
                  <a:pt x="22" y="321"/>
                  <a:pt x="22" y="321"/>
                </a:cubicBezTo>
                <a:cubicBezTo>
                  <a:pt x="0" y="299"/>
                  <a:pt x="0" y="262"/>
                  <a:pt x="22" y="24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1"/>
          <p:cNvSpPr>
            <a:spLocks/>
          </p:cNvSpPr>
          <p:nvPr/>
        </p:nvSpPr>
        <p:spPr bwMode="auto">
          <a:xfrm>
            <a:off x="7500938" y="3290888"/>
            <a:ext cx="1700213" cy="1597025"/>
          </a:xfrm>
          <a:custGeom>
            <a:avLst/>
            <a:gdLst>
              <a:gd name="T0" fmla="*/ 22 w 562"/>
              <a:gd name="T1" fmla="*/ 240 h 525"/>
              <a:gd name="T2" fmla="*/ 241 w 562"/>
              <a:gd name="T3" fmla="*/ 22 h 525"/>
              <a:gd name="T4" fmla="*/ 321 w 562"/>
              <a:gd name="T5" fmla="*/ 22 h 525"/>
              <a:gd name="T6" fmla="*/ 540 w 562"/>
              <a:gd name="T7" fmla="*/ 240 h 525"/>
              <a:gd name="T8" fmla="*/ 540 w 562"/>
              <a:gd name="T9" fmla="*/ 321 h 525"/>
              <a:gd name="T10" fmla="*/ 401 w 562"/>
              <a:gd name="T11" fmla="*/ 459 h 525"/>
              <a:gd name="T12" fmla="*/ 161 w 562"/>
              <a:gd name="T13" fmla="*/ 459 h 525"/>
              <a:gd name="T14" fmla="*/ 22 w 562"/>
              <a:gd name="T15" fmla="*/ 321 h 525"/>
              <a:gd name="T16" fmla="*/ 22 w 562"/>
              <a:gd name="T17" fmla="*/ 24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525">
                <a:moveTo>
                  <a:pt x="22" y="240"/>
                </a:moveTo>
                <a:cubicBezTo>
                  <a:pt x="241" y="22"/>
                  <a:pt x="241" y="22"/>
                  <a:pt x="241" y="22"/>
                </a:cubicBezTo>
                <a:cubicBezTo>
                  <a:pt x="263" y="0"/>
                  <a:pt x="299" y="0"/>
                  <a:pt x="321" y="22"/>
                </a:cubicBezTo>
                <a:cubicBezTo>
                  <a:pt x="540" y="240"/>
                  <a:pt x="540" y="240"/>
                  <a:pt x="540" y="240"/>
                </a:cubicBezTo>
                <a:cubicBezTo>
                  <a:pt x="562" y="262"/>
                  <a:pt x="562" y="299"/>
                  <a:pt x="540" y="321"/>
                </a:cubicBezTo>
                <a:cubicBezTo>
                  <a:pt x="401" y="459"/>
                  <a:pt x="401" y="459"/>
                  <a:pt x="401" y="459"/>
                </a:cubicBezTo>
                <a:cubicBezTo>
                  <a:pt x="335" y="525"/>
                  <a:pt x="227" y="525"/>
                  <a:pt x="161" y="459"/>
                </a:cubicBezTo>
                <a:cubicBezTo>
                  <a:pt x="22" y="321"/>
                  <a:pt x="22" y="321"/>
                  <a:pt x="22" y="321"/>
                </a:cubicBezTo>
                <a:cubicBezTo>
                  <a:pt x="0" y="299"/>
                  <a:pt x="0" y="262"/>
                  <a:pt x="22" y="24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p:cNvSpPr>
          <p:nvPr/>
        </p:nvSpPr>
        <p:spPr bwMode="auto">
          <a:xfrm>
            <a:off x="8496300" y="2444750"/>
            <a:ext cx="1589088" cy="1597025"/>
          </a:xfrm>
          <a:custGeom>
            <a:avLst/>
            <a:gdLst>
              <a:gd name="T0" fmla="*/ 22 w 525"/>
              <a:gd name="T1" fmla="*/ 285 h 525"/>
              <a:gd name="T2" fmla="*/ 240 w 525"/>
              <a:gd name="T3" fmla="*/ 503 h 525"/>
              <a:gd name="T4" fmla="*/ 320 w 525"/>
              <a:gd name="T5" fmla="*/ 503 h 525"/>
              <a:gd name="T6" fmla="*/ 459 w 525"/>
              <a:gd name="T7" fmla="*/ 365 h 525"/>
              <a:gd name="T8" fmla="*/ 459 w 525"/>
              <a:gd name="T9" fmla="*/ 124 h 525"/>
              <a:gd name="T10" fmla="*/ 401 w 525"/>
              <a:gd name="T11" fmla="*/ 66 h 525"/>
              <a:gd name="T12" fmla="*/ 160 w 525"/>
              <a:gd name="T13" fmla="*/ 66 h 525"/>
              <a:gd name="T14" fmla="*/ 22 w 525"/>
              <a:gd name="T15" fmla="*/ 204 h 525"/>
              <a:gd name="T16" fmla="*/ 22 w 525"/>
              <a:gd name="T17" fmla="*/ 28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525">
                <a:moveTo>
                  <a:pt x="22" y="285"/>
                </a:moveTo>
                <a:cubicBezTo>
                  <a:pt x="240" y="503"/>
                  <a:pt x="240" y="503"/>
                  <a:pt x="240" y="503"/>
                </a:cubicBezTo>
                <a:cubicBezTo>
                  <a:pt x="262" y="525"/>
                  <a:pt x="298" y="525"/>
                  <a:pt x="320" y="503"/>
                </a:cubicBezTo>
                <a:cubicBezTo>
                  <a:pt x="459" y="365"/>
                  <a:pt x="459" y="365"/>
                  <a:pt x="459" y="365"/>
                </a:cubicBezTo>
                <a:cubicBezTo>
                  <a:pt x="525" y="299"/>
                  <a:pt x="525" y="190"/>
                  <a:pt x="459" y="124"/>
                </a:cubicBezTo>
                <a:cubicBezTo>
                  <a:pt x="401" y="66"/>
                  <a:pt x="401" y="66"/>
                  <a:pt x="401" y="66"/>
                </a:cubicBezTo>
                <a:cubicBezTo>
                  <a:pt x="334" y="0"/>
                  <a:pt x="226" y="0"/>
                  <a:pt x="160" y="66"/>
                </a:cubicBezTo>
                <a:cubicBezTo>
                  <a:pt x="22" y="204"/>
                  <a:pt x="22" y="204"/>
                  <a:pt x="22" y="204"/>
                </a:cubicBezTo>
                <a:cubicBezTo>
                  <a:pt x="0" y="226"/>
                  <a:pt x="0" y="262"/>
                  <a:pt x="22" y="28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p:nvSpPr>
        <p:spPr bwMode="auto">
          <a:xfrm>
            <a:off x="1701800" y="2019300"/>
            <a:ext cx="8794750" cy="1992313"/>
          </a:xfrm>
          <a:custGeom>
            <a:avLst/>
            <a:gdLst>
              <a:gd name="T0" fmla="*/ 2907 w 2907"/>
              <a:gd name="T1" fmla="*/ 18 h 655"/>
              <a:gd name="T2" fmla="*/ 2872 w 2907"/>
              <a:gd name="T3" fmla="*/ 154 h 655"/>
              <a:gd name="T4" fmla="*/ 2829 w 2907"/>
              <a:gd name="T5" fmla="*/ 111 h 655"/>
              <a:gd name="T6" fmla="*/ 2837 w 2907"/>
              <a:gd name="T7" fmla="*/ 82 h 655"/>
              <a:gd name="T8" fmla="*/ 2715 w 2907"/>
              <a:gd name="T9" fmla="*/ 210 h 655"/>
              <a:gd name="T10" fmla="*/ 2679 w 2907"/>
              <a:gd name="T11" fmla="*/ 174 h 655"/>
              <a:gd name="T12" fmla="*/ 2609 w 2907"/>
              <a:gd name="T13" fmla="*/ 127 h 655"/>
              <a:gd name="T14" fmla="*/ 2526 w 2907"/>
              <a:gd name="T15" fmla="*/ 111 h 655"/>
              <a:gd name="T16" fmla="*/ 2444 w 2907"/>
              <a:gd name="T17" fmla="*/ 127 h 655"/>
              <a:gd name="T18" fmla="*/ 2374 w 2907"/>
              <a:gd name="T19" fmla="*/ 174 h 655"/>
              <a:gd name="T20" fmla="*/ 2036 w 2907"/>
              <a:gd name="T21" fmla="*/ 174 h 655"/>
              <a:gd name="T22" fmla="*/ 1967 w 2907"/>
              <a:gd name="T23" fmla="*/ 127 h 655"/>
              <a:gd name="T24" fmla="*/ 1884 w 2907"/>
              <a:gd name="T25" fmla="*/ 111 h 655"/>
              <a:gd name="T26" fmla="*/ 1801 w 2907"/>
              <a:gd name="T27" fmla="*/ 127 h 655"/>
              <a:gd name="T28" fmla="*/ 1732 w 2907"/>
              <a:gd name="T29" fmla="*/ 174 h 655"/>
              <a:gd name="T30" fmla="*/ 1413 w 2907"/>
              <a:gd name="T31" fmla="*/ 174 h 655"/>
              <a:gd name="T32" fmla="*/ 1343 w 2907"/>
              <a:gd name="T33" fmla="*/ 127 h 655"/>
              <a:gd name="T34" fmla="*/ 1260 w 2907"/>
              <a:gd name="T35" fmla="*/ 111 h 655"/>
              <a:gd name="T36" fmla="*/ 1178 w 2907"/>
              <a:gd name="T37" fmla="*/ 127 h 655"/>
              <a:gd name="T38" fmla="*/ 1108 w 2907"/>
              <a:gd name="T39" fmla="*/ 174 h 655"/>
              <a:gd name="T40" fmla="*/ 789 w 2907"/>
              <a:gd name="T41" fmla="*/ 174 h 655"/>
              <a:gd name="T42" fmla="*/ 719 w 2907"/>
              <a:gd name="T43" fmla="*/ 127 h 655"/>
              <a:gd name="T44" fmla="*/ 637 w 2907"/>
              <a:gd name="T45" fmla="*/ 111 h 655"/>
              <a:gd name="T46" fmla="*/ 554 w 2907"/>
              <a:gd name="T47" fmla="*/ 127 h 655"/>
              <a:gd name="T48" fmla="*/ 18 w 2907"/>
              <a:gd name="T49" fmla="*/ 655 h 655"/>
              <a:gd name="T50" fmla="*/ 0 w 2907"/>
              <a:gd name="T51" fmla="*/ 640 h 655"/>
              <a:gd name="T52" fmla="*/ 545 w 2907"/>
              <a:gd name="T53" fmla="*/ 106 h 655"/>
              <a:gd name="T54" fmla="*/ 637 w 2907"/>
              <a:gd name="T55" fmla="*/ 88 h 655"/>
              <a:gd name="T56" fmla="*/ 728 w 2907"/>
              <a:gd name="T57" fmla="*/ 106 h 655"/>
              <a:gd name="T58" fmla="*/ 805 w 2907"/>
              <a:gd name="T59" fmla="*/ 158 h 655"/>
              <a:gd name="T60" fmla="*/ 1092 w 2907"/>
              <a:gd name="T61" fmla="*/ 158 h 655"/>
              <a:gd name="T62" fmla="*/ 1169 w 2907"/>
              <a:gd name="T63" fmla="*/ 106 h 655"/>
              <a:gd name="T64" fmla="*/ 1260 w 2907"/>
              <a:gd name="T65" fmla="*/ 88 h 655"/>
              <a:gd name="T66" fmla="*/ 1352 w 2907"/>
              <a:gd name="T67" fmla="*/ 106 h 655"/>
              <a:gd name="T68" fmla="*/ 1429 w 2907"/>
              <a:gd name="T69" fmla="*/ 158 h 655"/>
              <a:gd name="T70" fmla="*/ 1716 w 2907"/>
              <a:gd name="T71" fmla="*/ 158 h 655"/>
              <a:gd name="T72" fmla="*/ 1793 w 2907"/>
              <a:gd name="T73" fmla="*/ 106 h 655"/>
              <a:gd name="T74" fmla="*/ 1884 w 2907"/>
              <a:gd name="T75" fmla="*/ 88 h 655"/>
              <a:gd name="T76" fmla="*/ 1975 w 2907"/>
              <a:gd name="T77" fmla="*/ 106 h 655"/>
              <a:gd name="T78" fmla="*/ 2052 w 2907"/>
              <a:gd name="T79" fmla="*/ 158 h 655"/>
              <a:gd name="T80" fmla="*/ 2358 w 2907"/>
              <a:gd name="T81" fmla="*/ 158 h 655"/>
              <a:gd name="T82" fmla="*/ 2435 w 2907"/>
              <a:gd name="T83" fmla="*/ 106 h 655"/>
              <a:gd name="T84" fmla="*/ 2526 w 2907"/>
              <a:gd name="T85" fmla="*/ 88 h 655"/>
              <a:gd name="T86" fmla="*/ 2618 w 2907"/>
              <a:gd name="T87" fmla="*/ 106 h 655"/>
              <a:gd name="T88" fmla="*/ 2695 w 2907"/>
              <a:gd name="T89" fmla="*/ 158 h 655"/>
              <a:gd name="T90" fmla="*/ 2715 w 2907"/>
              <a:gd name="T91" fmla="*/ 178 h 655"/>
              <a:gd name="T92" fmla="*/ 2817 w 2907"/>
              <a:gd name="T93" fmla="*/ 69 h 655"/>
              <a:gd name="T94" fmla="*/ 2793 w 2907"/>
              <a:gd name="T95" fmla="*/ 74 h 655"/>
              <a:gd name="T96" fmla="*/ 2752 w 2907"/>
              <a:gd name="T97" fmla="*/ 34 h 655"/>
              <a:gd name="T98" fmla="*/ 2890 w 2907"/>
              <a:gd name="T99" fmla="*/ 0 h 655"/>
              <a:gd name="T100" fmla="*/ 2907 w 2907"/>
              <a:gd name="T101" fmla="*/ 1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7" h="655">
                <a:moveTo>
                  <a:pt x="2907" y="18"/>
                </a:moveTo>
                <a:cubicBezTo>
                  <a:pt x="2872" y="154"/>
                  <a:pt x="2872" y="154"/>
                  <a:pt x="2872" y="154"/>
                </a:cubicBezTo>
                <a:cubicBezTo>
                  <a:pt x="2829" y="111"/>
                  <a:pt x="2829" y="111"/>
                  <a:pt x="2829" y="111"/>
                </a:cubicBezTo>
                <a:cubicBezTo>
                  <a:pt x="2837" y="82"/>
                  <a:pt x="2837" y="82"/>
                  <a:pt x="2837" y="82"/>
                </a:cubicBezTo>
                <a:cubicBezTo>
                  <a:pt x="2794" y="128"/>
                  <a:pt x="2789" y="136"/>
                  <a:pt x="2715" y="210"/>
                </a:cubicBezTo>
                <a:cubicBezTo>
                  <a:pt x="2679" y="174"/>
                  <a:pt x="2679" y="174"/>
                  <a:pt x="2679" y="174"/>
                </a:cubicBezTo>
                <a:cubicBezTo>
                  <a:pt x="2658" y="153"/>
                  <a:pt x="2634" y="138"/>
                  <a:pt x="2609" y="127"/>
                </a:cubicBezTo>
                <a:cubicBezTo>
                  <a:pt x="2583" y="116"/>
                  <a:pt x="2555" y="111"/>
                  <a:pt x="2526" y="111"/>
                </a:cubicBezTo>
                <a:cubicBezTo>
                  <a:pt x="2498" y="111"/>
                  <a:pt x="2470" y="116"/>
                  <a:pt x="2444" y="127"/>
                </a:cubicBezTo>
                <a:cubicBezTo>
                  <a:pt x="2418" y="138"/>
                  <a:pt x="2395" y="153"/>
                  <a:pt x="2374" y="174"/>
                </a:cubicBezTo>
                <a:cubicBezTo>
                  <a:pt x="2149" y="398"/>
                  <a:pt x="2261" y="398"/>
                  <a:pt x="2036" y="174"/>
                </a:cubicBezTo>
                <a:cubicBezTo>
                  <a:pt x="2016" y="153"/>
                  <a:pt x="1992" y="138"/>
                  <a:pt x="1967" y="127"/>
                </a:cubicBezTo>
                <a:cubicBezTo>
                  <a:pt x="1940" y="116"/>
                  <a:pt x="1912" y="111"/>
                  <a:pt x="1884" y="111"/>
                </a:cubicBezTo>
                <a:cubicBezTo>
                  <a:pt x="1856" y="111"/>
                  <a:pt x="1828" y="116"/>
                  <a:pt x="1801" y="127"/>
                </a:cubicBezTo>
                <a:cubicBezTo>
                  <a:pt x="1776" y="138"/>
                  <a:pt x="1752" y="153"/>
                  <a:pt x="1732" y="174"/>
                </a:cubicBezTo>
                <a:cubicBezTo>
                  <a:pt x="1528" y="377"/>
                  <a:pt x="1616" y="377"/>
                  <a:pt x="1413" y="174"/>
                </a:cubicBezTo>
                <a:cubicBezTo>
                  <a:pt x="1392" y="153"/>
                  <a:pt x="1368" y="138"/>
                  <a:pt x="1343" y="127"/>
                </a:cubicBezTo>
                <a:cubicBezTo>
                  <a:pt x="1317" y="116"/>
                  <a:pt x="1289" y="111"/>
                  <a:pt x="1260" y="111"/>
                </a:cubicBezTo>
                <a:cubicBezTo>
                  <a:pt x="1232" y="111"/>
                  <a:pt x="1204" y="116"/>
                  <a:pt x="1178" y="127"/>
                </a:cubicBezTo>
                <a:cubicBezTo>
                  <a:pt x="1152" y="138"/>
                  <a:pt x="1129" y="153"/>
                  <a:pt x="1108" y="174"/>
                </a:cubicBezTo>
                <a:cubicBezTo>
                  <a:pt x="904" y="377"/>
                  <a:pt x="993" y="377"/>
                  <a:pt x="789" y="174"/>
                </a:cubicBezTo>
                <a:cubicBezTo>
                  <a:pt x="768" y="153"/>
                  <a:pt x="745" y="138"/>
                  <a:pt x="719" y="127"/>
                </a:cubicBezTo>
                <a:cubicBezTo>
                  <a:pt x="693" y="116"/>
                  <a:pt x="665" y="111"/>
                  <a:pt x="637" y="111"/>
                </a:cubicBezTo>
                <a:cubicBezTo>
                  <a:pt x="609" y="111"/>
                  <a:pt x="580" y="116"/>
                  <a:pt x="554" y="127"/>
                </a:cubicBezTo>
                <a:cubicBezTo>
                  <a:pt x="476" y="159"/>
                  <a:pt x="86" y="587"/>
                  <a:pt x="18" y="655"/>
                </a:cubicBezTo>
                <a:cubicBezTo>
                  <a:pt x="0" y="640"/>
                  <a:pt x="0" y="640"/>
                  <a:pt x="0" y="640"/>
                </a:cubicBezTo>
                <a:cubicBezTo>
                  <a:pt x="74" y="567"/>
                  <a:pt x="460" y="142"/>
                  <a:pt x="545" y="106"/>
                </a:cubicBezTo>
                <a:cubicBezTo>
                  <a:pt x="575" y="94"/>
                  <a:pt x="606" y="88"/>
                  <a:pt x="637" y="88"/>
                </a:cubicBezTo>
                <a:cubicBezTo>
                  <a:pt x="668" y="88"/>
                  <a:pt x="699" y="94"/>
                  <a:pt x="728" y="106"/>
                </a:cubicBezTo>
                <a:cubicBezTo>
                  <a:pt x="756" y="118"/>
                  <a:pt x="782" y="135"/>
                  <a:pt x="805" y="158"/>
                </a:cubicBezTo>
                <a:cubicBezTo>
                  <a:pt x="989" y="342"/>
                  <a:pt x="908" y="342"/>
                  <a:pt x="1092" y="158"/>
                </a:cubicBezTo>
                <a:cubicBezTo>
                  <a:pt x="1115" y="135"/>
                  <a:pt x="1141" y="118"/>
                  <a:pt x="1169" y="106"/>
                </a:cubicBezTo>
                <a:cubicBezTo>
                  <a:pt x="1198" y="94"/>
                  <a:pt x="1229" y="88"/>
                  <a:pt x="1260" y="88"/>
                </a:cubicBezTo>
                <a:cubicBezTo>
                  <a:pt x="1291" y="88"/>
                  <a:pt x="1322" y="94"/>
                  <a:pt x="1352" y="106"/>
                </a:cubicBezTo>
                <a:cubicBezTo>
                  <a:pt x="1380" y="118"/>
                  <a:pt x="1406" y="135"/>
                  <a:pt x="1429" y="158"/>
                </a:cubicBezTo>
                <a:cubicBezTo>
                  <a:pt x="1613" y="342"/>
                  <a:pt x="1531" y="342"/>
                  <a:pt x="1716" y="158"/>
                </a:cubicBezTo>
                <a:cubicBezTo>
                  <a:pt x="1738" y="135"/>
                  <a:pt x="1765" y="118"/>
                  <a:pt x="1793" y="106"/>
                </a:cubicBezTo>
                <a:cubicBezTo>
                  <a:pt x="1822" y="94"/>
                  <a:pt x="1853" y="88"/>
                  <a:pt x="1884" y="88"/>
                </a:cubicBezTo>
                <a:cubicBezTo>
                  <a:pt x="1915" y="88"/>
                  <a:pt x="1946" y="94"/>
                  <a:pt x="1975" y="106"/>
                </a:cubicBezTo>
                <a:cubicBezTo>
                  <a:pt x="2003" y="118"/>
                  <a:pt x="2030" y="135"/>
                  <a:pt x="2052" y="158"/>
                </a:cubicBezTo>
                <a:cubicBezTo>
                  <a:pt x="2252" y="357"/>
                  <a:pt x="2159" y="357"/>
                  <a:pt x="2358" y="158"/>
                </a:cubicBezTo>
                <a:cubicBezTo>
                  <a:pt x="2381" y="135"/>
                  <a:pt x="2407" y="118"/>
                  <a:pt x="2435" y="106"/>
                </a:cubicBezTo>
                <a:cubicBezTo>
                  <a:pt x="2464" y="94"/>
                  <a:pt x="2495" y="88"/>
                  <a:pt x="2526" y="88"/>
                </a:cubicBezTo>
                <a:cubicBezTo>
                  <a:pt x="2557" y="88"/>
                  <a:pt x="2588" y="94"/>
                  <a:pt x="2618" y="106"/>
                </a:cubicBezTo>
                <a:cubicBezTo>
                  <a:pt x="2646" y="118"/>
                  <a:pt x="2672" y="135"/>
                  <a:pt x="2695" y="158"/>
                </a:cubicBezTo>
                <a:cubicBezTo>
                  <a:pt x="2715" y="178"/>
                  <a:pt x="2715" y="178"/>
                  <a:pt x="2715" y="178"/>
                </a:cubicBezTo>
                <a:cubicBezTo>
                  <a:pt x="2757" y="134"/>
                  <a:pt x="2753" y="135"/>
                  <a:pt x="2817" y="69"/>
                </a:cubicBezTo>
                <a:cubicBezTo>
                  <a:pt x="2793" y="74"/>
                  <a:pt x="2793" y="74"/>
                  <a:pt x="2793" y="74"/>
                </a:cubicBezTo>
                <a:cubicBezTo>
                  <a:pt x="2752" y="34"/>
                  <a:pt x="2752" y="34"/>
                  <a:pt x="2752" y="34"/>
                </a:cubicBezTo>
                <a:cubicBezTo>
                  <a:pt x="2890" y="0"/>
                  <a:pt x="2890" y="0"/>
                  <a:pt x="2890" y="0"/>
                </a:cubicBezTo>
                <a:cubicBezTo>
                  <a:pt x="2907" y="18"/>
                  <a:pt x="2907" y="18"/>
                  <a:pt x="2907"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43" name="Group 42"/>
          <p:cNvGrpSpPr/>
          <p:nvPr/>
        </p:nvGrpSpPr>
        <p:grpSpPr>
          <a:xfrm>
            <a:off x="3657598" y="3780403"/>
            <a:ext cx="1579863" cy="600164"/>
            <a:chOff x="6859538" y="1818641"/>
            <a:chExt cx="2007391" cy="600164"/>
          </a:xfrm>
        </p:grpSpPr>
        <p:sp>
          <p:nvSpPr>
            <p:cNvPr id="44" name="TextBox 43"/>
            <p:cNvSpPr txBox="1"/>
            <p:nvPr/>
          </p:nvSpPr>
          <p:spPr>
            <a:xfrm>
              <a:off x="6859538" y="1818641"/>
              <a:ext cx="2007391" cy="600164"/>
            </a:xfrm>
            <a:prstGeom prst="rect">
              <a:avLst/>
            </a:prstGeom>
            <a:noFill/>
          </p:spPr>
          <p:txBody>
            <a:bodyPr wrap="square" rtlCol="0">
              <a:spAutoFit/>
            </a:bodyPr>
            <a:lstStyle/>
            <a:p>
              <a:pPr algn="r"/>
              <a:r>
                <a:rPr lang="en-GB" sz="1100" dirty="0" smtClean="0">
                  <a:latin typeface="Century Gothic" charset="0"/>
                  <a:ea typeface="Century Gothic" charset="0"/>
                  <a:cs typeface="Century Gothic" charset="0"/>
                </a:rPr>
                <a:t>… which triggers regulators’ worries and interests.</a:t>
              </a:r>
              <a:endParaRPr lang="en-GB" sz="1100" dirty="0">
                <a:latin typeface="Century Gothic" charset="0"/>
                <a:ea typeface="Century Gothic" charset="0"/>
                <a:cs typeface="Century Gothic" charset="0"/>
              </a:endParaRPr>
            </a:p>
          </p:txBody>
        </p:sp>
        <p:sp>
          <p:nvSpPr>
            <p:cNvPr id="45" name="Rectangle 44"/>
            <p:cNvSpPr/>
            <p:nvPr/>
          </p:nvSpPr>
          <p:spPr>
            <a:xfrm>
              <a:off x="7175933" y="2130340"/>
              <a:ext cx="1455334" cy="215444"/>
            </a:xfrm>
            <a:prstGeom prst="rect">
              <a:avLst/>
            </a:prstGeom>
          </p:spPr>
          <p:txBody>
            <a:bodyPr wrap="square">
              <a:spAutoFit/>
            </a:bodyPr>
            <a:lstStyle/>
            <a:p>
              <a:pPr algn="r"/>
              <a:endParaRPr lang="en-GB" sz="800" dirty="0">
                <a:solidFill>
                  <a:schemeClr val="bg1">
                    <a:lumMod val="95000"/>
                  </a:schemeClr>
                </a:solidFill>
              </a:endParaRPr>
            </a:p>
          </p:txBody>
        </p:sp>
      </p:grpSp>
      <p:sp>
        <p:nvSpPr>
          <p:cNvPr id="46" name="TextBox 45"/>
          <p:cNvSpPr txBox="1"/>
          <p:nvPr/>
        </p:nvSpPr>
        <p:spPr>
          <a:xfrm>
            <a:off x="5835006" y="3733453"/>
            <a:ext cx="1290738" cy="938719"/>
          </a:xfrm>
          <a:prstGeom prst="rect">
            <a:avLst/>
          </a:prstGeom>
          <a:noFill/>
        </p:spPr>
        <p:txBody>
          <a:bodyPr wrap="none" rtlCol="0">
            <a:spAutoFit/>
          </a:bodyPr>
          <a:lstStyle/>
          <a:p>
            <a:pPr algn="ctr"/>
            <a:r>
              <a:rPr lang="en-GB" sz="1100" dirty="0" err="1" smtClean="0">
                <a:latin typeface="Century Gothic" charset="0"/>
                <a:ea typeface="Century Gothic" charset="0"/>
                <a:cs typeface="Century Gothic" charset="0"/>
              </a:rPr>
              <a:t>Blockchain</a:t>
            </a:r>
            <a:r>
              <a:rPr lang="en-GB" sz="1100" dirty="0" smtClean="0">
                <a:latin typeface="Century Gothic" charset="0"/>
                <a:ea typeface="Century Gothic" charset="0"/>
                <a:cs typeface="Century Gothic" charset="0"/>
              </a:rPr>
              <a:t> can </a:t>
            </a:r>
            <a:br>
              <a:rPr lang="en-GB" sz="1100" dirty="0" smtClean="0">
                <a:latin typeface="Century Gothic" charset="0"/>
                <a:ea typeface="Century Gothic" charset="0"/>
                <a:cs typeface="Century Gothic" charset="0"/>
              </a:rPr>
            </a:br>
            <a:r>
              <a:rPr lang="en-GB" sz="1100" dirty="0" smtClean="0">
                <a:latin typeface="Century Gothic" charset="0"/>
                <a:ea typeface="Century Gothic" charset="0"/>
                <a:cs typeface="Century Gothic" charset="0"/>
              </a:rPr>
              <a:t>be applied in </a:t>
            </a:r>
            <a:br>
              <a:rPr lang="en-GB" sz="1100" dirty="0" smtClean="0">
                <a:latin typeface="Century Gothic" charset="0"/>
                <a:ea typeface="Century Gothic" charset="0"/>
                <a:cs typeface="Century Gothic" charset="0"/>
              </a:rPr>
            </a:br>
            <a:r>
              <a:rPr lang="en-GB" sz="1100" dirty="0" smtClean="0">
                <a:latin typeface="Century Gothic" charset="0"/>
                <a:ea typeface="Century Gothic" charset="0"/>
                <a:cs typeface="Century Gothic" charset="0"/>
              </a:rPr>
              <a:t>other sectors </a:t>
            </a:r>
            <a:br>
              <a:rPr lang="en-GB" sz="1100" dirty="0" smtClean="0">
                <a:latin typeface="Century Gothic" charset="0"/>
                <a:ea typeface="Century Gothic" charset="0"/>
                <a:cs typeface="Century Gothic" charset="0"/>
              </a:rPr>
            </a:br>
            <a:r>
              <a:rPr lang="en-GB" sz="1100" dirty="0" smtClean="0">
                <a:latin typeface="Century Gothic" charset="0"/>
                <a:ea typeface="Century Gothic" charset="0"/>
                <a:cs typeface="Century Gothic" charset="0"/>
              </a:rPr>
              <a:t>than finance</a:t>
            </a:r>
            <a:br>
              <a:rPr lang="en-GB" sz="1100" dirty="0" smtClean="0">
                <a:latin typeface="Century Gothic" charset="0"/>
                <a:ea typeface="Century Gothic" charset="0"/>
                <a:cs typeface="Century Gothic" charset="0"/>
              </a:rPr>
            </a:br>
            <a:r>
              <a:rPr lang="en-GB" sz="1100" dirty="0" smtClean="0">
                <a:latin typeface="Century Gothic" charset="0"/>
                <a:ea typeface="Century Gothic" charset="0"/>
                <a:cs typeface="Century Gothic" charset="0"/>
              </a:rPr>
              <a:t> …</a:t>
            </a:r>
            <a:endParaRPr lang="en-GB" sz="1100" dirty="0">
              <a:latin typeface="Century Gothic" charset="0"/>
              <a:ea typeface="Century Gothic" charset="0"/>
              <a:cs typeface="Century Gothic" charset="0"/>
            </a:endParaRPr>
          </a:p>
        </p:txBody>
      </p:sp>
      <p:sp>
        <p:nvSpPr>
          <p:cNvPr id="48" name="TextBox 47"/>
          <p:cNvSpPr txBox="1"/>
          <p:nvPr/>
        </p:nvSpPr>
        <p:spPr>
          <a:xfrm>
            <a:off x="6912204" y="2616108"/>
            <a:ext cx="1103878" cy="1107996"/>
          </a:xfrm>
          <a:prstGeom prst="rect">
            <a:avLst/>
          </a:prstGeom>
          <a:noFill/>
        </p:spPr>
        <p:txBody>
          <a:bodyPr wrap="square" rtlCol="0">
            <a:spAutoFit/>
          </a:bodyPr>
          <a:lstStyle/>
          <a:p>
            <a:r>
              <a:rPr lang="en-GB" sz="1100" dirty="0" smtClean="0">
                <a:latin typeface="Century Gothic" charset="0"/>
                <a:ea typeface="Century Gothic" charset="0"/>
                <a:cs typeface="Century Gothic" charset="0"/>
              </a:rPr>
              <a:t>… which justifies even more the call for a regulatory framework.</a:t>
            </a:r>
            <a:endParaRPr lang="en-GB" sz="1100" dirty="0">
              <a:latin typeface="Century Gothic" charset="0"/>
              <a:ea typeface="Century Gothic" charset="0"/>
              <a:cs typeface="Century Gothic" charset="0"/>
            </a:endParaRPr>
          </a:p>
        </p:txBody>
      </p:sp>
      <p:sp>
        <p:nvSpPr>
          <p:cNvPr id="53" name="Rectangle 52"/>
          <p:cNvSpPr/>
          <p:nvPr/>
        </p:nvSpPr>
        <p:spPr>
          <a:xfrm>
            <a:off x="8739802" y="2739240"/>
            <a:ext cx="1284492" cy="900246"/>
          </a:xfrm>
          <a:prstGeom prst="rect">
            <a:avLst/>
          </a:prstGeom>
        </p:spPr>
        <p:txBody>
          <a:bodyPr wrap="square">
            <a:spAutoFit/>
          </a:bodyPr>
          <a:lstStyle/>
          <a:p>
            <a:r>
              <a:rPr lang="en-GB" sz="1050" dirty="0" smtClean="0">
                <a:latin typeface="Century Gothic" charset="0"/>
                <a:ea typeface="Century Gothic" charset="0"/>
                <a:cs typeface="Century Gothic" charset="0"/>
              </a:rPr>
              <a:t>A permissive regulation will enable a better development of this technology.</a:t>
            </a:r>
            <a:endParaRPr lang="en-GB" sz="1050" dirty="0">
              <a:latin typeface="Century Gothic" charset="0"/>
              <a:ea typeface="Century Gothic" charset="0"/>
              <a:cs typeface="Century Gothic" charset="0"/>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1386" y="3727468"/>
            <a:ext cx="807428" cy="807428"/>
          </a:xfrm>
          <a:prstGeom prst="rect">
            <a:avLst/>
          </a:prstGeom>
        </p:spPr>
      </p:pic>
      <p:sp>
        <p:nvSpPr>
          <p:cNvPr id="8" name="ZoneTexte 7"/>
          <p:cNvSpPr txBox="1"/>
          <p:nvPr/>
        </p:nvSpPr>
        <p:spPr>
          <a:xfrm>
            <a:off x="2906089" y="2906167"/>
            <a:ext cx="1388720" cy="769441"/>
          </a:xfrm>
          <a:prstGeom prst="rect">
            <a:avLst/>
          </a:prstGeom>
          <a:noFill/>
        </p:spPr>
        <p:txBody>
          <a:bodyPr wrap="square" rtlCol="0">
            <a:spAutoFit/>
          </a:bodyPr>
          <a:lstStyle/>
          <a:p>
            <a:pPr algn="ctr"/>
            <a:r>
              <a:rPr lang="en-GB" sz="1100" dirty="0" smtClean="0">
                <a:latin typeface="Century Gothic" charset="0"/>
                <a:ea typeface="Century Gothic" charset="0"/>
                <a:cs typeface="Century Gothic" charset="0"/>
              </a:rPr>
              <a:t>The market is currently booming</a:t>
            </a:r>
            <a:br>
              <a:rPr lang="en-GB" sz="1100" dirty="0" smtClean="0">
                <a:latin typeface="Century Gothic" charset="0"/>
                <a:ea typeface="Century Gothic" charset="0"/>
                <a:cs typeface="Century Gothic" charset="0"/>
              </a:rPr>
            </a:br>
            <a:r>
              <a:rPr lang="en-GB" sz="1100" dirty="0" smtClean="0">
                <a:latin typeface="Century Gothic" charset="0"/>
                <a:ea typeface="Century Gothic" charset="0"/>
                <a:cs typeface="Century Gothic" charset="0"/>
              </a:rPr>
              <a:t>…</a:t>
            </a:r>
            <a:endParaRPr lang="en-GB" sz="1100" dirty="0">
              <a:latin typeface="Century Gothic" charset="0"/>
              <a:ea typeface="Century Gothic" charset="0"/>
              <a:cs typeface="Century Gothic" charset="0"/>
            </a:endParaRPr>
          </a:p>
        </p:txBody>
      </p:sp>
      <p:pic>
        <p:nvPicPr>
          <p:cNvPr id="54" name="Imag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580" y="2660631"/>
            <a:ext cx="1173167" cy="1173167"/>
          </a:xfrm>
          <a:prstGeom prst="rect">
            <a:avLst/>
          </a:prstGeom>
        </p:spPr>
      </p:pic>
      <p:pic>
        <p:nvPicPr>
          <p:cNvPr id="55" name="Imag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3529" y="3631139"/>
            <a:ext cx="955029" cy="955029"/>
          </a:xfrm>
          <a:prstGeom prst="rect">
            <a:avLst/>
          </a:prstGeom>
        </p:spPr>
      </p:pic>
    </p:spTree>
    <p:extLst>
      <p:ext uri="{BB962C8B-B14F-4D97-AF65-F5344CB8AC3E}">
        <p14:creationId xmlns:p14="http://schemas.microsoft.com/office/powerpoint/2010/main" val="41918808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435" y="2945309"/>
            <a:ext cx="2335896" cy="769441"/>
          </a:xfrm>
          <a:prstGeom prst="rect">
            <a:avLst/>
          </a:prstGeom>
          <a:noFill/>
        </p:spPr>
        <p:txBody>
          <a:bodyPr wrap="none" rtlCol="0">
            <a:spAutoFit/>
          </a:bodyPr>
          <a:lstStyle/>
          <a:p>
            <a:r>
              <a:rPr lang="en-GB" sz="4400" dirty="0" smtClean="0">
                <a:solidFill>
                  <a:schemeClr val="accent1"/>
                </a:solidFill>
                <a:latin typeface="+mj-lt"/>
              </a:rPr>
              <a:t>LEDGER</a:t>
            </a:r>
            <a:endParaRPr lang="en-GB" sz="4400" dirty="0">
              <a:solidFill>
                <a:schemeClr val="accent1"/>
              </a:solidFill>
              <a:latin typeface="+mj-lt"/>
            </a:endParaRPr>
          </a:p>
        </p:txBody>
      </p:sp>
      <p:sp>
        <p:nvSpPr>
          <p:cNvPr id="5" name="Rectangle 4"/>
          <p:cNvSpPr/>
          <p:nvPr/>
        </p:nvSpPr>
        <p:spPr>
          <a:xfrm>
            <a:off x="7142190" y="2859584"/>
            <a:ext cx="4427510" cy="1126462"/>
          </a:xfrm>
          <a:prstGeom prst="rect">
            <a:avLst/>
          </a:prstGeom>
        </p:spPr>
        <p:txBody>
          <a:bodyPr wrap="square">
            <a:spAutoFit/>
          </a:bodyPr>
          <a:lstStyle/>
          <a:p>
            <a:pPr>
              <a:lnSpc>
                <a:spcPct val="120000"/>
              </a:lnSpc>
            </a:pPr>
            <a:r>
              <a:rPr lang="en-GB" sz="1400" b="1" dirty="0">
                <a:solidFill>
                  <a:schemeClr val="bg1">
                    <a:lumMod val="50000"/>
                  </a:schemeClr>
                </a:solidFill>
                <a:latin typeface="Raleway-v4020 Light" panose="00000400000000000000" pitchFamily="50" charset="0"/>
              </a:rPr>
              <a:t>A </a:t>
            </a:r>
            <a:r>
              <a:rPr lang="en-GB" sz="1400" b="1" dirty="0" smtClean="0">
                <a:solidFill>
                  <a:schemeClr val="accent4"/>
                </a:solidFill>
                <a:latin typeface="Raleway-v4020 Light" panose="00000400000000000000" pitchFamily="50" charset="0"/>
              </a:rPr>
              <a:t>LEDGER</a:t>
            </a:r>
            <a:r>
              <a:rPr lang="en-GB" sz="1400" b="1" dirty="0" smtClean="0">
                <a:solidFill>
                  <a:schemeClr val="bg1">
                    <a:lumMod val="50000"/>
                  </a:schemeClr>
                </a:solidFill>
                <a:latin typeface="Raleway-v4020 Light" panose="00000400000000000000" pitchFamily="50" charset="0"/>
              </a:rPr>
              <a:t> IS A LIST OF </a:t>
            </a:r>
            <a:r>
              <a:rPr lang="en-GB" sz="1400" b="1" dirty="0" smtClean="0">
                <a:solidFill>
                  <a:schemeClr val="accent4"/>
                </a:solidFill>
                <a:latin typeface="Raleway-v4020 Light" panose="00000400000000000000" pitchFamily="50" charset="0"/>
              </a:rPr>
              <a:t>INGOING AND OUTGOING TRANSACTIONS OF </a:t>
            </a:r>
            <a:r>
              <a:rPr lang="en-GB" sz="1400" b="1" dirty="0" smtClean="0">
                <a:solidFill>
                  <a:schemeClr val="bg2">
                    <a:lumMod val="50000"/>
                  </a:schemeClr>
                </a:solidFill>
                <a:latin typeface="Raleway-v4020 Light" panose="00000400000000000000" pitchFamily="50" charset="0"/>
              </a:rPr>
              <a:t>AN ACCOUNT </a:t>
            </a:r>
            <a:r>
              <a:rPr lang="en-GB" sz="1400" b="1" dirty="0" smtClean="0">
                <a:solidFill>
                  <a:schemeClr val="bg1">
                    <a:lumMod val="50000"/>
                  </a:schemeClr>
                </a:solidFill>
                <a:latin typeface="Raleway-v4020 Light" panose="00000400000000000000" pitchFamily="50" charset="0"/>
              </a:rPr>
              <a:t>IN CHRONOLOGICAL SEQUENCE TO KEEP TRACK OF THE </a:t>
            </a:r>
            <a:r>
              <a:rPr lang="en-GB" sz="1400" b="1" dirty="0" smtClean="0">
                <a:solidFill>
                  <a:schemeClr val="accent4"/>
                </a:solidFill>
                <a:latin typeface="Raleway-v4020 Light" panose="00000400000000000000" pitchFamily="50" charset="0"/>
              </a:rPr>
              <a:t>BALANCE</a:t>
            </a:r>
            <a:r>
              <a:rPr lang="en-GB" sz="1400" b="1" dirty="0" smtClean="0">
                <a:solidFill>
                  <a:schemeClr val="bg1">
                    <a:lumMod val="50000"/>
                  </a:schemeClr>
                </a:solidFill>
                <a:latin typeface="Raleway-v4020 Light" panose="00000400000000000000" pitchFamily="50" charset="0"/>
              </a:rPr>
              <a:t>.</a:t>
            </a:r>
            <a:endParaRPr lang="en-GB" sz="1400" b="1" dirty="0">
              <a:solidFill>
                <a:schemeClr val="bg1">
                  <a:lumMod val="50000"/>
                </a:schemeClr>
              </a:solidFill>
              <a:latin typeface="Raleway-v4020 Light" panose="00000400000000000000" pitchFamily="50" charset="0"/>
            </a:endParaRPr>
          </a:p>
        </p:txBody>
      </p:sp>
      <p:grpSp>
        <p:nvGrpSpPr>
          <p:cNvPr id="9" name="Group 8"/>
          <p:cNvGrpSpPr/>
          <p:nvPr/>
        </p:nvGrpSpPr>
        <p:grpSpPr>
          <a:xfrm>
            <a:off x="7048525" y="2755188"/>
            <a:ext cx="454738" cy="454738"/>
            <a:chOff x="7632697" y="4412537"/>
            <a:chExt cx="769063" cy="769063"/>
          </a:xfrm>
        </p:grpSpPr>
        <p:cxnSp>
          <p:nvCxnSpPr>
            <p:cNvPr id="7" name="Straight Connector 6"/>
            <p:cNvCxnSpPr/>
            <p:nvPr/>
          </p:nvCxnSpPr>
          <p:spPr>
            <a:xfrm>
              <a:off x="7632700" y="4412537"/>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rot="5400000">
              <a:off x="8017229" y="4057176"/>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rot="10800000">
            <a:off x="11044265" y="3530054"/>
            <a:ext cx="454738" cy="454738"/>
            <a:chOff x="7632699" y="4412537"/>
            <a:chExt cx="769063" cy="769063"/>
          </a:xfrm>
        </p:grpSpPr>
        <p:cxnSp>
          <p:nvCxnSpPr>
            <p:cNvPr id="11" name="Straight Connector 10"/>
            <p:cNvCxnSpPr/>
            <p:nvPr/>
          </p:nvCxnSpPr>
          <p:spPr>
            <a:xfrm>
              <a:off x="7632700" y="4412537"/>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rot="5400000">
              <a:off x="8017231" y="4041065"/>
              <a:ext cx="0" cy="769063"/>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389" y="2122589"/>
            <a:ext cx="2200401" cy="2200401"/>
          </a:xfrm>
          <a:prstGeom prst="rect">
            <a:avLst/>
          </a:prstGeom>
        </p:spPr>
      </p:pic>
    </p:spTree>
    <p:extLst>
      <p:ext uri="{BB962C8B-B14F-4D97-AF65-F5344CB8AC3E}">
        <p14:creationId xmlns:p14="http://schemas.microsoft.com/office/powerpoint/2010/main" val="2772504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Blockchain Components</a:t>
            </a:r>
          </a:p>
        </p:txBody>
      </p:sp>
      <p:sp>
        <p:nvSpPr>
          <p:cNvPr id="5" name="Slide Number Placeholder 4"/>
          <p:cNvSpPr>
            <a:spLocks noGrp="1"/>
          </p:cNvSpPr>
          <p:nvPr>
            <p:ph type="sldNum" sz="quarter" idx="12"/>
          </p:nvPr>
        </p:nvSpPr>
        <p:spPr/>
        <p:txBody>
          <a:bodyPr/>
          <a:lstStyle/>
          <a:p>
            <a:fld id="{B30467BC-53FE-413A-9560-FD18F38E6FE5}" type="slidenum">
              <a:rPr lang="en-GB" smtClean="0"/>
              <a:pPr/>
              <a:t>6</a:t>
            </a:fld>
            <a:endParaRPr lang="en-GB"/>
          </a:p>
        </p:txBody>
      </p:sp>
      <p:sp>
        <p:nvSpPr>
          <p:cNvPr id="71" name="Rectangle 70"/>
          <p:cNvSpPr/>
          <p:nvPr/>
        </p:nvSpPr>
        <p:spPr>
          <a:xfrm>
            <a:off x="7944680" y="2608938"/>
            <a:ext cx="3425372" cy="3970318"/>
          </a:xfrm>
          <a:prstGeom prst="rect">
            <a:avLst/>
          </a:prstGeom>
        </p:spPr>
        <p:txBody>
          <a:bodyPr wrap="square">
            <a:spAutoFit/>
          </a:bodyPr>
          <a:lstStyle/>
          <a:p>
            <a:pPr>
              <a:lnSpc>
                <a:spcPct val="120000"/>
              </a:lnSpc>
            </a:pPr>
            <a:r>
              <a:rPr lang="en-GB" sz="1400" b="1" dirty="0" smtClean="0">
                <a:solidFill>
                  <a:schemeClr val="bg1"/>
                </a:solidFill>
                <a:latin typeface="Raleway-v4020 Light" panose="00000400000000000000" pitchFamily="50" charset="0"/>
              </a:rPr>
              <a:t>1. Each block contains a </a:t>
            </a:r>
            <a:r>
              <a:rPr lang="en-GB" sz="1400" b="1" dirty="0" smtClean="0">
                <a:solidFill>
                  <a:schemeClr val="bg1"/>
                </a:solidFill>
              </a:rPr>
              <a:t>list of transactions</a:t>
            </a:r>
            <a:r>
              <a:rPr lang="en-GB" sz="1400" b="1" dirty="0" smtClean="0">
                <a:solidFill>
                  <a:schemeClr val="bg1"/>
                </a:solidFill>
                <a:latin typeface="Raleway-v4020 Light" panose="00000400000000000000" pitchFamily="50" charset="0"/>
              </a:rPr>
              <a:t>. Just like a ledger</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2. Every block has an </a:t>
            </a:r>
            <a:r>
              <a:rPr lang="en-GB" sz="1400" b="1" dirty="0" smtClean="0">
                <a:solidFill>
                  <a:schemeClr val="bg1"/>
                </a:solidFill>
              </a:rPr>
              <a:t>identifier </a:t>
            </a:r>
            <a:r>
              <a:rPr lang="en-GB" sz="1400" dirty="0" smtClean="0">
                <a:solidFill>
                  <a:schemeClr val="bg1"/>
                </a:solidFill>
                <a:latin typeface="Raleway-v4020 Light" panose="00000400000000000000" pitchFamily="50" charset="0"/>
              </a:rPr>
              <a:t>which is </a:t>
            </a:r>
            <a:r>
              <a:rPr lang="en-GB" sz="1400" b="1" dirty="0" smtClean="0">
                <a:solidFill>
                  <a:schemeClr val="bg1"/>
                </a:solidFill>
              </a:rPr>
              <a:t>based on the block contents (hash)</a:t>
            </a:r>
            <a:r>
              <a:rPr lang="en-GB" sz="1400" b="1" dirty="0" smtClean="0">
                <a:solidFill>
                  <a:schemeClr val="bg1"/>
                </a:solidFill>
                <a:latin typeface="Raleway-v4020 Light" panose="00000400000000000000" pitchFamily="50" charset="0"/>
              </a:rPr>
              <a:t>.</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3. Blocks in the chain have a </a:t>
            </a:r>
            <a:r>
              <a:rPr lang="en-GB" sz="1400" b="1" dirty="0" smtClean="0">
                <a:solidFill>
                  <a:schemeClr val="bg1"/>
                </a:solidFill>
              </a:rPr>
              <a:t>reference to the previous block </a:t>
            </a:r>
            <a:r>
              <a:rPr lang="en-GB" sz="1400" b="1" dirty="0" smtClean="0">
                <a:solidFill>
                  <a:schemeClr val="bg1"/>
                </a:solidFill>
                <a:latin typeface="Raleway-v4020 Light" panose="00000400000000000000" pitchFamily="50" charset="0"/>
              </a:rPr>
              <a:t>( except the genesis block )</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4. Apart from the list of transactions there  are several </a:t>
            </a:r>
            <a:r>
              <a:rPr lang="en-GB" sz="1400" b="1" dirty="0" smtClean="0">
                <a:solidFill>
                  <a:schemeClr val="bg1"/>
                </a:solidFill>
              </a:rPr>
              <a:t>other properties </a:t>
            </a:r>
            <a:r>
              <a:rPr lang="en-GB" sz="1400" b="1" dirty="0" smtClean="0">
                <a:solidFill>
                  <a:schemeClr val="bg1"/>
                </a:solidFill>
                <a:latin typeface="Raleway-v4020 Light" panose="00000400000000000000" pitchFamily="50" charset="0"/>
              </a:rPr>
              <a:t>in each block which are mainly used for technical purposes. ( i.e. nonce )</a:t>
            </a:r>
            <a:endParaRPr lang="en-GB" sz="1400" b="1" dirty="0">
              <a:solidFill>
                <a:schemeClr val="bg1"/>
              </a:solidFill>
              <a:latin typeface="Raleway-v4020 Light" panose="00000400000000000000" pitchFamily="50" charset="0"/>
            </a:endParaRPr>
          </a:p>
          <a:p>
            <a:pPr>
              <a:lnSpc>
                <a:spcPct val="120000"/>
              </a:lnSpc>
            </a:pPr>
            <a:endParaRPr lang="en-GB" sz="1400" dirty="0">
              <a:solidFill>
                <a:schemeClr val="bg1"/>
              </a:solidFill>
            </a:endParaRPr>
          </a:p>
        </p:txBody>
      </p:sp>
      <p:sp>
        <p:nvSpPr>
          <p:cNvPr id="9" name="TextBox 8"/>
          <p:cNvSpPr txBox="1"/>
          <p:nvPr/>
        </p:nvSpPr>
        <p:spPr>
          <a:xfrm>
            <a:off x="3887429" y="4712368"/>
            <a:ext cx="1790208"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P2P Network</a:t>
            </a:r>
            <a:endParaRPr lang="en-GB" sz="2000" dirty="0">
              <a:solidFill>
                <a:schemeClr val="tx1">
                  <a:lumMod val="75000"/>
                  <a:lumOff val="25000"/>
                </a:schemeClr>
              </a:solidFill>
              <a:latin typeface="+mj-lt"/>
            </a:endParaRPr>
          </a:p>
        </p:txBody>
      </p:sp>
      <p:sp>
        <p:nvSpPr>
          <p:cNvPr id="11" name="TextBox 10"/>
          <p:cNvSpPr txBox="1"/>
          <p:nvPr/>
        </p:nvSpPr>
        <p:spPr>
          <a:xfrm>
            <a:off x="6288549" y="4712368"/>
            <a:ext cx="1893701"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Cryptography</a:t>
            </a:r>
            <a:endParaRPr lang="en-GB" sz="2000" dirty="0">
              <a:solidFill>
                <a:schemeClr val="tx1">
                  <a:lumMod val="75000"/>
                  <a:lumOff val="25000"/>
                </a:schemeClr>
              </a:solidFill>
              <a:latin typeface="+mj-lt"/>
            </a:endParaRPr>
          </a:p>
        </p:txBody>
      </p:sp>
      <p:sp>
        <p:nvSpPr>
          <p:cNvPr id="12" name="TextBox 11"/>
          <p:cNvSpPr txBox="1"/>
          <p:nvPr/>
        </p:nvSpPr>
        <p:spPr>
          <a:xfrm>
            <a:off x="8738697" y="4712368"/>
            <a:ext cx="1929303" cy="707886"/>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Consensus Algorithm</a:t>
            </a:r>
            <a:endParaRPr lang="en-GB" sz="2000" dirty="0">
              <a:solidFill>
                <a:schemeClr val="tx1">
                  <a:lumMod val="75000"/>
                  <a:lumOff val="25000"/>
                </a:schemeClr>
              </a:solidFill>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974" y="2835853"/>
            <a:ext cx="1300593" cy="130059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872" y="2715125"/>
            <a:ext cx="1421321" cy="142132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5102" y="2775488"/>
            <a:ext cx="1300593" cy="130059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3051" y="2835852"/>
            <a:ext cx="1300593" cy="1300593"/>
          </a:xfrm>
          <a:prstGeom prst="rect">
            <a:avLst/>
          </a:prstGeom>
        </p:spPr>
      </p:pic>
      <p:sp>
        <p:nvSpPr>
          <p:cNvPr id="17" name="TextBox 16"/>
          <p:cNvSpPr txBox="1"/>
          <p:nvPr/>
        </p:nvSpPr>
        <p:spPr>
          <a:xfrm>
            <a:off x="1445520" y="4712368"/>
            <a:ext cx="1727503" cy="400110"/>
          </a:xfrm>
          <a:prstGeom prst="rect">
            <a:avLst/>
          </a:prstGeom>
          <a:noFill/>
        </p:spPr>
        <p:txBody>
          <a:bodyPr wrap="square" rtlCol="0">
            <a:spAutoFit/>
          </a:bodyPr>
          <a:lstStyle/>
          <a:p>
            <a:pPr algn="ctr"/>
            <a:r>
              <a:rPr lang="en-GB" sz="2000" dirty="0" smtClean="0">
                <a:solidFill>
                  <a:schemeClr val="tx1">
                    <a:lumMod val="75000"/>
                    <a:lumOff val="25000"/>
                  </a:schemeClr>
                </a:solidFill>
                <a:latin typeface="+mj-lt"/>
              </a:rPr>
              <a:t>Ledger</a:t>
            </a:r>
            <a:endParaRPr lang="en-GB" sz="2000" dirty="0">
              <a:solidFill>
                <a:schemeClr val="tx1">
                  <a:lumMod val="75000"/>
                  <a:lumOff val="25000"/>
                </a:schemeClr>
              </a:solidFill>
              <a:latin typeface="+mj-lt"/>
            </a:endParaRPr>
          </a:p>
        </p:txBody>
      </p:sp>
    </p:spTree>
    <p:extLst>
      <p:ext uri="{BB962C8B-B14F-4D97-AF65-F5344CB8AC3E}">
        <p14:creationId xmlns:p14="http://schemas.microsoft.com/office/powerpoint/2010/main" val="2463790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Blockchain 101</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7</a:t>
            </a:fld>
            <a:endParaRPr lang="en-GB"/>
          </a:p>
        </p:txBody>
      </p:sp>
      <p:sp>
        <p:nvSpPr>
          <p:cNvPr id="69" name="Rectangle 68"/>
          <p:cNvSpPr/>
          <p:nvPr/>
        </p:nvSpPr>
        <p:spPr>
          <a:xfrm>
            <a:off x="7643525" y="2400300"/>
            <a:ext cx="4003169" cy="4457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71" name="Rectangle 70"/>
          <p:cNvSpPr/>
          <p:nvPr/>
        </p:nvSpPr>
        <p:spPr>
          <a:xfrm>
            <a:off x="7944680" y="2608938"/>
            <a:ext cx="3425372" cy="3970318"/>
          </a:xfrm>
          <a:prstGeom prst="rect">
            <a:avLst/>
          </a:prstGeom>
        </p:spPr>
        <p:txBody>
          <a:bodyPr wrap="square">
            <a:spAutoFit/>
          </a:bodyPr>
          <a:lstStyle/>
          <a:p>
            <a:pPr>
              <a:lnSpc>
                <a:spcPct val="120000"/>
              </a:lnSpc>
            </a:pPr>
            <a:r>
              <a:rPr lang="en-GB" sz="1400" b="1" dirty="0" smtClean="0">
                <a:solidFill>
                  <a:schemeClr val="bg1"/>
                </a:solidFill>
                <a:latin typeface="Raleway-v4020 Light" panose="00000400000000000000" pitchFamily="50" charset="0"/>
              </a:rPr>
              <a:t>1. Each block contains a </a:t>
            </a:r>
            <a:r>
              <a:rPr lang="en-GB" sz="1400" b="1" dirty="0" smtClean="0">
                <a:solidFill>
                  <a:schemeClr val="bg1"/>
                </a:solidFill>
              </a:rPr>
              <a:t>list of transactions</a:t>
            </a:r>
            <a:r>
              <a:rPr lang="en-GB" sz="1400" b="1" dirty="0" smtClean="0">
                <a:solidFill>
                  <a:schemeClr val="bg1"/>
                </a:solidFill>
                <a:latin typeface="Raleway-v4020 Light" panose="00000400000000000000" pitchFamily="50" charset="0"/>
              </a:rPr>
              <a:t>. Just like a ledger</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2. Every block has an </a:t>
            </a:r>
            <a:r>
              <a:rPr lang="en-GB" sz="1400" b="1" dirty="0" smtClean="0">
                <a:solidFill>
                  <a:schemeClr val="bg1"/>
                </a:solidFill>
              </a:rPr>
              <a:t>identifier </a:t>
            </a:r>
            <a:r>
              <a:rPr lang="en-GB" sz="1400" dirty="0" smtClean="0">
                <a:solidFill>
                  <a:schemeClr val="bg1"/>
                </a:solidFill>
                <a:latin typeface="Raleway-v4020 Light" panose="00000400000000000000" pitchFamily="50" charset="0"/>
              </a:rPr>
              <a:t>which is </a:t>
            </a:r>
            <a:r>
              <a:rPr lang="en-GB" sz="1400" b="1" dirty="0" smtClean="0">
                <a:solidFill>
                  <a:schemeClr val="bg1"/>
                </a:solidFill>
              </a:rPr>
              <a:t>based on the block contents (hash)</a:t>
            </a:r>
            <a:r>
              <a:rPr lang="en-GB" sz="1400" b="1" dirty="0" smtClean="0">
                <a:solidFill>
                  <a:schemeClr val="bg1"/>
                </a:solidFill>
                <a:latin typeface="Raleway-v4020 Light" panose="00000400000000000000" pitchFamily="50" charset="0"/>
              </a:rPr>
              <a:t>.</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3. Blocks in the chain have a </a:t>
            </a:r>
            <a:r>
              <a:rPr lang="en-GB" sz="1400" b="1" dirty="0" smtClean="0">
                <a:solidFill>
                  <a:schemeClr val="bg1"/>
                </a:solidFill>
              </a:rPr>
              <a:t>reference to the previous block </a:t>
            </a:r>
            <a:r>
              <a:rPr lang="en-GB" sz="1400" b="1" dirty="0" smtClean="0">
                <a:solidFill>
                  <a:schemeClr val="bg1"/>
                </a:solidFill>
                <a:latin typeface="Raleway-v4020 Light" panose="00000400000000000000" pitchFamily="50" charset="0"/>
              </a:rPr>
              <a:t>( except the genesis block )</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4. Apart from the list of transactions there  are several </a:t>
            </a:r>
            <a:r>
              <a:rPr lang="en-GB" sz="1400" b="1" dirty="0" smtClean="0">
                <a:solidFill>
                  <a:schemeClr val="bg1"/>
                </a:solidFill>
              </a:rPr>
              <a:t>other properties </a:t>
            </a:r>
            <a:r>
              <a:rPr lang="en-GB" sz="1400" b="1" dirty="0" smtClean="0">
                <a:solidFill>
                  <a:schemeClr val="bg1"/>
                </a:solidFill>
                <a:latin typeface="Raleway-v4020 Light" panose="00000400000000000000" pitchFamily="50" charset="0"/>
              </a:rPr>
              <a:t>in each block which are mainly used for technical purposes. ( i.e. nonce )</a:t>
            </a:r>
            <a:endParaRPr lang="en-GB" sz="1400" b="1" dirty="0">
              <a:solidFill>
                <a:schemeClr val="bg1"/>
              </a:solidFill>
              <a:latin typeface="Raleway-v4020 Light" panose="00000400000000000000" pitchFamily="50" charset="0"/>
            </a:endParaRPr>
          </a:p>
          <a:p>
            <a:pPr>
              <a:lnSpc>
                <a:spcPct val="120000"/>
              </a:lnSpc>
            </a:pPr>
            <a:endParaRPr lang="en-GB" sz="1400" dirty="0">
              <a:solidFill>
                <a:schemeClr val="bg1"/>
              </a:solidFill>
            </a:endParaRPr>
          </a:p>
        </p:txBody>
      </p:sp>
      <p:sp>
        <p:nvSpPr>
          <p:cNvPr id="10" name="TextBox 9"/>
          <p:cNvSpPr txBox="1"/>
          <p:nvPr/>
        </p:nvSpPr>
        <p:spPr>
          <a:xfrm>
            <a:off x="7643525" y="1649650"/>
            <a:ext cx="2848857" cy="646331"/>
          </a:xfrm>
          <a:prstGeom prst="rect">
            <a:avLst/>
          </a:prstGeom>
          <a:noFill/>
        </p:spPr>
        <p:txBody>
          <a:bodyPr wrap="none" rtlCol="0">
            <a:spAutoFit/>
          </a:bodyPr>
          <a:lstStyle/>
          <a:p>
            <a:r>
              <a:rPr lang="en-GB" sz="3600" b="1" dirty="0" smtClean="0">
                <a:solidFill>
                  <a:schemeClr val="accent1"/>
                </a:solidFill>
                <a:latin typeface="Raleway-v4020 Light" panose="00000400000000000000" pitchFamily="50" charset="0"/>
              </a:rPr>
              <a:t>THE BLOCK</a:t>
            </a:r>
            <a:endParaRPr lang="en-GB" sz="3600" b="1" dirty="0">
              <a:solidFill>
                <a:schemeClr val="accent1"/>
              </a:solidFill>
              <a:latin typeface="Raleway-v4020 Light" panose="00000400000000000000"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26" y="2195730"/>
            <a:ext cx="7142857" cy="3476190"/>
          </a:xfrm>
          <a:prstGeom prst="rect">
            <a:avLst/>
          </a:prstGeom>
        </p:spPr>
      </p:pic>
      <p:sp>
        <p:nvSpPr>
          <p:cNvPr id="6" name="TextBox 5"/>
          <p:cNvSpPr txBox="1"/>
          <p:nvPr/>
        </p:nvSpPr>
        <p:spPr>
          <a:xfrm>
            <a:off x="523875" y="5268127"/>
            <a:ext cx="4467890" cy="261610"/>
          </a:xfrm>
          <a:prstGeom prst="rect">
            <a:avLst/>
          </a:prstGeom>
          <a:noFill/>
        </p:spPr>
        <p:txBody>
          <a:bodyPr wrap="none" rtlCol="0">
            <a:spAutoFit/>
          </a:bodyPr>
          <a:lstStyle/>
          <a:p>
            <a:r>
              <a:rPr lang="en-GB" sz="1100" dirty="0" smtClean="0">
                <a:solidFill>
                  <a:schemeClr val="bg2">
                    <a:lumMod val="50000"/>
                  </a:schemeClr>
                </a:solidFill>
              </a:rPr>
              <a:t>Source</a:t>
            </a:r>
            <a:r>
              <a:rPr lang="en-GB" sz="1100" dirty="0">
                <a:solidFill>
                  <a:schemeClr val="bg2">
                    <a:lumMod val="50000"/>
                  </a:schemeClr>
                </a:solidFill>
              </a:rPr>
              <a:t>: https://graquantum.com/blog/introduction-bitcoin-blockchain/</a:t>
            </a:r>
          </a:p>
        </p:txBody>
      </p:sp>
    </p:spTree>
    <p:extLst>
      <p:ext uri="{BB962C8B-B14F-4D97-AF65-F5344CB8AC3E}">
        <p14:creationId xmlns:p14="http://schemas.microsoft.com/office/powerpoint/2010/main" val="10160625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7643525" y="2400300"/>
            <a:ext cx="4003169" cy="4457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73" name="TextBox 72"/>
          <p:cNvSpPr txBox="1"/>
          <p:nvPr/>
        </p:nvSpPr>
        <p:spPr>
          <a:xfrm>
            <a:off x="7643525" y="1649650"/>
            <a:ext cx="3682418" cy="646331"/>
          </a:xfrm>
          <a:prstGeom prst="rect">
            <a:avLst/>
          </a:prstGeom>
          <a:noFill/>
        </p:spPr>
        <p:txBody>
          <a:bodyPr wrap="none" rtlCol="0">
            <a:spAutoFit/>
          </a:bodyPr>
          <a:lstStyle/>
          <a:p>
            <a:r>
              <a:rPr lang="en-GB" sz="3600" b="1" dirty="0" smtClean="0">
                <a:solidFill>
                  <a:schemeClr val="accent1"/>
                </a:solidFill>
                <a:latin typeface="Raleway-v4020 Light" panose="00000400000000000000" pitchFamily="50" charset="0"/>
              </a:rPr>
              <a:t>THE NETWORK</a:t>
            </a:r>
            <a:endParaRPr lang="en-GB" sz="3600" b="1" dirty="0">
              <a:solidFill>
                <a:schemeClr val="accent1"/>
              </a:solidFill>
              <a:latin typeface="Raleway-v4020 Light" panose="00000400000000000000" pitchFamily="50" charset="0"/>
            </a:endParaRPr>
          </a:p>
        </p:txBody>
      </p:sp>
      <p:sp>
        <p:nvSpPr>
          <p:cNvPr id="2" name="Title 1"/>
          <p:cNvSpPr>
            <a:spLocks noGrp="1"/>
          </p:cNvSpPr>
          <p:nvPr>
            <p:ph type="ctrTitle"/>
          </p:nvPr>
        </p:nvSpPr>
        <p:spPr/>
        <p:txBody>
          <a:bodyPr/>
          <a:lstStyle/>
          <a:p>
            <a:r>
              <a:rPr lang="en-GB" dirty="0" smtClean="0"/>
              <a:t>Blockchain 101</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8</a:t>
            </a:fld>
            <a:endParaRPr lang="en-GB"/>
          </a:p>
        </p:txBody>
      </p:sp>
      <p:sp>
        <p:nvSpPr>
          <p:cNvPr id="8" name="TextBox 7"/>
          <p:cNvSpPr txBox="1"/>
          <p:nvPr/>
        </p:nvSpPr>
        <p:spPr>
          <a:xfrm>
            <a:off x="1189890" y="5899188"/>
            <a:ext cx="1457450" cy="307777"/>
          </a:xfrm>
          <a:prstGeom prst="rect">
            <a:avLst/>
          </a:prstGeom>
          <a:noFill/>
        </p:spPr>
        <p:txBody>
          <a:bodyPr wrap="none" rtlCol="0">
            <a:spAutoFit/>
          </a:bodyPr>
          <a:lstStyle/>
          <a:p>
            <a:r>
              <a:rPr lang="en-GB" sz="1400" b="1" dirty="0" smtClean="0">
                <a:solidFill>
                  <a:schemeClr val="accent2"/>
                </a:solidFill>
                <a:latin typeface="Raleway-v4020 Light" panose="00000400000000000000" pitchFamily="50" charset="0"/>
              </a:rPr>
              <a:t>CENTRALIZED</a:t>
            </a:r>
            <a:endParaRPr lang="en-GB" sz="1400" b="1" dirty="0">
              <a:solidFill>
                <a:schemeClr val="accent2"/>
              </a:solidFill>
              <a:latin typeface="Raleway-v4020 Light" panose="00000400000000000000" pitchFamily="50" charset="0"/>
            </a:endParaRPr>
          </a:p>
        </p:txBody>
      </p:sp>
      <p:sp>
        <p:nvSpPr>
          <p:cNvPr id="67" name="TextBox 66"/>
          <p:cNvSpPr txBox="1"/>
          <p:nvPr/>
        </p:nvSpPr>
        <p:spPr>
          <a:xfrm>
            <a:off x="3068410" y="5899188"/>
            <a:ext cx="1705916" cy="307777"/>
          </a:xfrm>
          <a:prstGeom prst="rect">
            <a:avLst/>
          </a:prstGeom>
          <a:noFill/>
        </p:spPr>
        <p:txBody>
          <a:bodyPr wrap="none" rtlCol="0">
            <a:spAutoFit/>
          </a:bodyPr>
          <a:lstStyle/>
          <a:p>
            <a:r>
              <a:rPr lang="en-GB" sz="1400" b="1" dirty="0" smtClean="0">
                <a:solidFill>
                  <a:schemeClr val="accent2"/>
                </a:solidFill>
                <a:latin typeface="Raleway-v4020 Light" panose="00000400000000000000" pitchFamily="50" charset="0"/>
              </a:rPr>
              <a:t>DECENTRALIZED</a:t>
            </a:r>
            <a:endParaRPr lang="en-GB" sz="1400" b="1" dirty="0">
              <a:solidFill>
                <a:schemeClr val="accent2"/>
              </a:solidFill>
              <a:latin typeface="Raleway-v4020 Light" panose="00000400000000000000" pitchFamily="50" charset="0"/>
            </a:endParaRPr>
          </a:p>
        </p:txBody>
      </p:sp>
      <p:sp>
        <p:nvSpPr>
          <p:cNvPr id="68" name="TextBox 67"/>
          <p:cNvSpPr txBox="1"/>
          <p:nvPr/>
        </p:nvSpPr>
        <p:spPr>
          <a:xfrm>
            <a:off x="5130660" y="5899188"/>
            <a:ext cx="1390124" cy="307777"/>
          </a:xfrm>
          <a:prstGeom prst="rect">
            <a:avLst/>
          </a:prstGeom>
          <a:noFill/>
        </p:spPr>
        <p:txBody>
          <a:bodyPr wrap="none" rtlCol="0">
            <a:spAutoFit/>
          </a:bodyPr>
          <a:lstStyle/>
          <a:p>
            <a:r>
              <a:rPr lang="en-GB" sz="1400" b="1" dirty="0" smtClean="0">
                <a:solidFill>
                  <a:schemeClr val="accent2"/>
                </a:solidFill>
                <a:latin typeface="Raleway-v4020 Light" panose="00000400000000000000" pitchFamily="50" charset="0"/>
              </a:rPr>
              <a:t>DISTRIBUTED</a:t>
            </a:r>
            <a:endParaRPr lang="en-GB" sz="1400" b="1" dirty="0">
              <a:solidFill>
                <a:schemeClr val="accent2"/>
              </a:solidFill>
              <a:latin typeface="Raleway-v4020 Light" panose="00000400000000000000" pitchFamily="50" charset="0"/>
            </a:endParaRPr>
          </a:p>
        </p:txBody>
      </p:sp>
      <p:sp>
        <p:nvSpPr>
          <p:cNvPr id="71" name="Rectangle 70"/>
          <p:cNvSpPr/>
          <p:nvPr/>
        </p:nvSpPr>
        <p:spPr>
          <a:xfrm>
            <a:off x="7944680" y="2804052"/>
            <a:ext cx="3425372" cy="3194721"/>
          </a:xfrm>
          <a:prstGeom prst="rect">
            <a:avLst/>
          </a:prstGeom>
        </p:spPr>
        <p:txBody>
          <a:bodyPr wrap="square">
            <a:spAutoFit/>
          </a:bodyPr>
          <a:lstStyle/>
          <a:p>
            <a:pPr>
              <a:lnSpc>
                <a:spcPct val="120000"/>
              </a:lnSpc>
            </a:pPr>
            <a:r>
              <a:rPr lang="en-GB" sz="1400" b="1" dirty="0" smtClean="0">
                <a:solidFill>
                  <a:schemeClr val="bg1"/>
                </a:solidFill>
                <a:latin typeface="Raleway-v4020 Light" panose="00000400000000000000" pitchFamily="50" charset="0"/>
              </a:rPr>
              <a:t>1. A blockchain network is comprised of </a:t>
            </a:r>
            <a:r>
              <a:rPr lang="en-GB" sz="1400" b="1" dirty="0" smtClean="0">
                <a:solidFill>
                  <a:schemeClr val="bg1"/>
                </a:solidFill>
              </a:rPr>
              <a:t>nodes</a:t>
            </a:r>
            <a:r>
              <a:rPr lang="en-GB" sz="1400" b="1" dirty="0" smtClean="0">
                <a:solidFill>
                  <a:schemeClr val="bg1"/>
                </a:solidFill>
                <a:latin typeface="Raleway-v4020 Light" panose="00000400000000000000" pitchFamily="50" charset="0"/>
              </a:rPr>
              <a:t> which are interconnected. </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2. Each Node is a device running a </a:t>
            </a:r>
            <a:r>
              <a:rPr lang="en-GB" sz="1400" b="1" dirty="0" smtClean="0">
                <a:solidFill>
                  <a:schemeClr val="bg1"/>
                </a:solidFill>
              </a:rPr>
              <a:t>client software </a:t>
            </a:r>
            <a:r>
              <a:rPr lang="en-GB" sz="1400" b="1" dirty="0" smtClean="0">
                <a:solidFill>
                  <a:schemeClr val="bg1"/>
                </a:solidFill>
                <a:latin typeface="Raleway-v4020 Light" panose="00000400000000000000" pitchFamily="50" charset="0"/>
              </a:rPr>
              <a:t>which most often is responsible for validating, storing and distributing transactions.</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3. This </a:t>
            </a:r>
            <a:r>
              <a:rPr lang="en-GB" sz="1400" b="1" dirty="0" smtClean="0">
                <a:solidFill>
                  <a:schemeClr val="bg1"/>
                </a:solidFill>
              </a:rPr>
              <a:t>distributed</a:t>
            </a:r>
            <a:r>
              <a:rPr lang="en-GB" sz="1400" b="1" dirty="0" smtClean="0">
                <a:solidFill>
                  <a:schemeClr val="bg1"/>
                </a:solidFill>
                <a:latin typeface="Raleway-v4020 Light" panose="00000400000000000000" pitchFamily="50" charset="0"/>
              </a:rPr>
              <a:t> architecture provides robustness, high availability disintermediation and security.</a:t>
            </a:r>
            <a:endParaRPr lang="en-GB" sz="1400" b="1" dirty="0">
              <a:solidFill>
                <a:schemeClr val="bg1"/>
              </a:solidFill>
              <a:latin typeface="Raleway-v4020 Light" panose="00000400000000000000" pitchFamily="50" charset="0"/>
            </a:endParaRPr>
          </a:p>
          <a:p>
            <a:pPr>
              <a:lnSpc>
                <a:spcPct val="120000"/>
              </a:lnSpc>
            </a:pPr>
            <a:endParaRPr lang="en-GB" sz="1400" dirty="0">
              <a:solidFill>
                <a:schemeClr val="bg1"/>
              </a:solidFill>
            </a:endParaRPr>
          </a:p>
        </p:txBody>
      </p:sp>
      <p:sp>
        <p:nvSpPr>
          <p:cNvPr id="9" name="TextBox 8"/>
          <p:cNvSpPr txBox="1"/>
          <p:nvPr/>
        </p:nvSpPr>
        <p:spPr>
          <a:xfrm>
            <a:off x="412613" y="6448425"/>
            <a:ext cx="4512774" cy="230832"/>
          </a:xfrm>
          <a:prstGeom prst="rect">
            <a:avLst/>
          </a:prstGeom>
          <a:noFill/>
        </p:spPr>
        <p:txBody>
          <a:bodyPr wrap="none" rtlCol="0">
            <a:spAutoFit/>
          </a:bodyPr>
          <a:lstStyle/>
          <a:p>
            <a:r>
              <a:rPr lang="en-GB" sz="900" dirty="0" smtClean="0">
                <a:solidFill>
                  <a:schemeClr val="bg1">
                    <a:lumMod val="65000"/>
                  </a:schemeClr>
                </a:solidFill>
              </a:rPr>
              <a:t>Firstly illustrated by Paul </a:t>
            </a:r>
            <a:r>
              <a:rPr lang="en-GB" sz="900" dirty="0" err="1" smtClean="0">
                <a:solidFill>
                  <a:schemeClr val="bg1">
                    <a:lumMod val="65000"/>
                  </a:schemeClr>
                </a:solidFill>
              </a:rPr>
              <a:t>Baran</a:t>
            </a:r>
            <a:r>
              <a:rPr lang="en-GB" sz="900" dirty="0" smtClean="0">
                <a:solidFill>
                  <a:schemeClr val="bg1">
                    <a:lumMod val="65000"/>
                  </a:schemeClr>
                </a:solidFill>
              </a:rPr>
              <a:t> in 1962 to his paper, </a:t>
            </a:r>
            <a:r>
              <a:rPr lang="en-GB" sz="900" dirty="0" smtClean="0">
                <a:solidFill>
                  <a:schemeClr val="bg1">
                    <a:lumMod val="65000"/>
                  </a:schemeClr>
                </a:solidFill>
                <a:hlinkClick r:id="rId3"/>
              </a:rPr>
              <a:t>On Distributed Communications</a:t>
            </a:r>
            <a:endParaRPr lang="en-GB" sz="900" dirty="0">
              <a:solidFill>
                <a:schemeClr val="bg1">
                  <a:lumMod val="65000"/>
                </a:schemeClr>
              </a:solidFill>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45" y="2125682"/>
            <a:ext cx="5572559" cy="3652776"/>
          </a:xfrm>
          <a:prstGeom prst="rect">
            <a:avLst/>
          </a:prstGeom>
        </p:spPr>
      </p:pic>
    </p:spTree>
    <p:extLst>
      <p:ext uri="{BB962C8B-B14F-4D97-AF65-F5344CB8AC3E}">
        <p14:creationId xmlns:p14="http://schemas.microsoft.com/office/powerpoint/2010/main" val="40601503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7643525" y="2400300"/>
            <a:ext cx="4003169" cy="4457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endParaRPr>
          </a:p>
        </p:txBody>
      </p:sp>
      <p:sp>
        <p:nvSpPr>
          <p:cNvPr id="73" name="TextBox 72"/>
          <p:cNvSpPr txBox="1"/>
          <p:nvPr/>
        </p:nvSpPr>
        <p:spPr>
          <a:xfrm>
            <a:off x="1888201" y="1592500"/>
            <a:ext cx="3155147" cy="707886"/>
          </a:xfrm>
          <a:prstGeom prst="rect">
            <a:avLst/>
          </a:prstGeom>
          <a:noFill/>
        </p:spPr>
        <p:txBody>
          <a:bodyPr wrap="square" rtlCol="0">
            <a:spAutoFit/>
          </a:bodyPr>
          <a:lstStyle/>
          <a:p>
            <a:pPr algn="ctr"/>
            <a:r>
              <a:rPr lang="en-GB" sz="2000" b="1" dirty="0" smtClean="0">
                <a:solidFill>
                  <a:schemeClr val="bg1">
                    <a:lumMod val="50000"/>
                  </a:schemeClr>
                </a:solidFill>
              </a:rPr>
              <a:t>BYZANTINE’S GENERAL PROBLEM</a:t>
            </a:r>
            <a:endParaRPr lang="en-GB" sz="2000" b="1" dirty="0">
              <a:solidFill>
                <a:schemeClr val="bg1">
                  <a:lumMod val="50000"/>
                </a:schemeClr>
              </a:solidFill>
            </a:endParaRPr>
          </a:p>
        </p:txBody>
      </p:sp>
      <p:sp>
        <p:nvSpPr>
          <p:cNvPr id="2" name="Title 1"/>
          <p:cNvSpPr>
            <a:spLocks noGrp="1"/>
          </p:cNvSpPr>
          <p:nvPr>
            <p:ph type="ctrTitle"/>
          </p:nvPr>
        </p:nvSpPr>
        <p:spPr/>
        <p:txBody>
          <a:bodyPr/>
          <a:lstStyle/>
          <a:p>
            <a:r>
              <a:rPr lang="en-GB" dirty="0" smtClean="0"/>
              <a:t>Blockchain 101</a:t>
            </a:r>
            <a:endParaRPr lang="en-GB" dirty="0"/>
          </a:p>
        </p:txBody>
      </p:sp>
      <p:sp>
        <p:nvSpPr>
          <p:cNvPr id="5" name="Slide Number Placeholder 4"/>
          <p:cNvSpPr>
            <a:spLocks noGrp="1"/>
          </p:cNvSpPr>
          <p:nvPr>
            <p:ph type="sldNum" sz="quarter" idx="12"/>
          </p:nvPr>
        </p:nvSpPr>
        <p:spPr/>
        <p:txBody>
          <a:bodyPr/>
          <a:lstStyle/>
          <a:p>
            <a:fld id="{B30467BC-53FE-413A-9560-FD18F38E6FE5}" type="slidenum">
              <a:rPr lang="en-GB" smtClean="0"/>
              <a:pPr/>
              <a:t>9</a:t>
            </a:fld>
            <a:endParaRPr lang="en-GB"/>
          </a:p>
        </p:txBody>
      </p:sp>
      <p:sp>
        <p:nvSpPr>
          <p:cNvPr id="71" name="Rectangle 70"/>
          <p:cNvSpPr/>
          <p:nvPr/>
        </p:nvSpPr>
        <p:spPr>
          <a:xfrm>
            <a:off x="7944680" y="2804052"/>
            <a:ext cx="3425372" cy="2936188"/>
          </a:xfrm>
          <a:prstGeom prst="rect">
            <a:avLst/>
          </a:prstGeom>
        </p:spPr>
        <p:txBody>
          <a:bodyPr wrap="square">
            <a:spAutoFit/>
          </a:bodyPr>
          <a:lstStyle/>
          <a:p>
            <a:pPr>
              <a:lnSpc>
                <a:spcPct val="120000"/>
              </a:lnSpc>
            </a:pPr>
            <a:r>
              <a:rPr lang="en-GB" sz="1400" b="1" dirty="0" smtClean="0">
                <a:solidFill>
                  <a:schemeClr val="bg1"/>
                </a:solidFill>
                <a:latin typeface="Raleway-v4020 Light" panose="00000400000000000000" pitchFamily="50" charset="0"/>
              </a:rPr>
              <a:t>1. Consensus algorithms are used by each node to </a:t>
            </a:r>
            <a:r>
              <a:rPr lang="en-GB" sz="1400" b="1" dirty="0" smtClean="0">
                <a:solidFill>
                  <a:schemeClr val="bg1"/>
                </a:solidFill>
              </a:rPr>
              <a:t>validate and order transactions properly</a:t>
            </a:r>
            <a:r>
              <a:rPr lang="en-GB" sz="1400" b="1" dirty="0" smtClean="0">
                <a:solidFill>
                  <a:schemeClr val="bg1"/>
                </a:solidFill>
                <a:latin typeface="Raleway-v4020 Light" panose="00000400000000000000" pitchFamily="50" charset="0"/>
              </a:rPr>
              <a:t>.</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2. Most often the consensus algorithm used can </a:t>
            </a:r>
            <a:r>
              <a:rPr lang="en-GB" sz="1400" b="1" dirty="0" smtClean="0">
                <a:solidFill>
                  <a:schemeClr val="bg1"/>
                </a:solidFill>
              </a:rPr>
              <a:t>directly affect the speed</a:t>
            </a:r>
            <a:r>
              <a:rPr lang="en-GB" sz="1400" b="1" dirty="0" smtClean="0">
                <a:solidFill>
                  <a:schemeClr val="bg1"/>
                </a:solidFill>
                <a:latin typeface="Raleway-v4020 Light" panose="00000400000000000000" pitchFamily="50" charset="0"/>
              </a:rPr>
              <a:t> of the network.</a:t>
            </a:r>
          </a:p>
          <a:p>
            <a:pPr>
              <a:lnSpc>
                <a:spcPct val="120000"/>
              </a:lnSpc>
            </a:pPr>
            <a:endParaRPr lang="en-GB" sz="1400" b="1" dirty="0">
              <a:solidFill>
                <a:schemeClr val="bg1"/>
              </a:solidFill>
              <a:latin typeface="Raleway-v4020 Light" panose="00000400000000000000" pitchFamily="50" charset="0"/>
            </a:endParaRPr>
          </a:p>
          <a:p>
            <a:pPr>
              <a:lnSpc>
                <a:spcPct val="120000"/>
              </a:lnSpc>
            </a:pPr>
            <a:r>
              <a:rPr lang="en-GB" sz="1400" b="1" dirty="0" smtClean="0">
                <a:solidFill>
                  <a:schemeClr val="bg1"/>
                </a:solidFill>
                <a:latin typeface="Raleway-v4020 Light" panose="00000400000000000000" pitchFamily="50" charset="0"/>
              </a:rPr>
              <a:t>3. Bitcoin uses the </a:t>
            </a:r>
            <a:r>
              <a:rPr lang="en-GB" sz="1400" b="1" dirty="0" smtClean="0">
                <a:solidFill>
                  <a:schemeClr val="bg1"/>
                </a:solidFill>
              </a:rPr>
              <a:t>Proof-of-Work </a:t>
            </a:r>
            <a:r>
              <a:rPr lang="en-GB" sz="1400" b="1" dirty="0" smtClean="0">
                <a:solidFill>
                  <a:schemeClr val="bg1"/>
                </a:solidFill>
                <a:latin typeface="Raleway-v4020 Light" panose="00000400000000000000" pitchFamily="50" charset="0"/>
              </a:rPr>
              <a:t>consensus algorithm which was invented by Nakamoto.</a:t>
            </a:r>
            <a:endParaRPr lang="en-GB" sz="1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766" y="2138590"/>
            <a:ext cx="4562019" cy="4562019"/>
          </a:xfrm>
          <a:prstGeom prst="rect">
            <a:avLst/>
          </a:prstGeom>
        </p:spPr>
      </p:pic>
      <p:sp>
        <p:nvSpPr>
          <p:cNvPr id="12" name="TextBox 11"/>
          <p:cNvSpPr txBox="1"/>
          <p:nvPr/>
        </p:nvSpPr>
        <p:spPr>
          <a:xfrm>
            <a:off x="7662575" y="1687750"/>
            <a:ext cx="4214615" cy="646331"/>
          </a:xfrm>
          <a:prstGeom prst="rect">
            <a:avLst/>
          </a:prstGeom>
          <a:noFill/>
        </p:spPr>
        <p:txBody>
          <a:bodyPr wrap="none" rtlCol="0">
            <a:spAutoFit/>
          </a:bodyPr>
          <a:lstStyle/>
          <a:p>
            <a:r>
              <a:rPr lang="en-GB" sz="3600" b="1" dirty="0" smtClean="0">
                <a:solidFill>
                  <a:schemeClr val="accent1"/>
                </a:solidFill>
                <a:latin typeface="Raleway-v4020 Light" panose="00000400000000000000" pitchFamily="50" charset="0"/>
              </a:rPr>
              <a:t>THE CONSENSUS</a:t>
            </a:r>
            <a:endParaRPr lang="en-GB" sz="3600" b="1" dirty="0">
              <a:solidFill>
                <a:schemeClr val="accent1"/>
              </a:solidFill>
              <a:latin typeface="Raleway-v4020 Light" panose="00000400000000000000" pitchFamily="50" charset="0"/>
            </a:endParaRPr>
          </a:p>
        </p:txBody>
      </p:sp>
      <p:sp>
        <p:nvSpPr>
          <p:cNvPr id="4" name="TextBox 3"/>
          <p:cNvSpPr txBox="1"/>
          <p:nvPr/>
        </p:nvSpPr>
        <p:spPr>
          <a:xfrm>
            <a:off x="400050" y="6296025"/>
            <a:ext cx="6429965" cy="230832"/>
          </a:xfrm>
          <a:prstGeom prst="rect">
            <a:avLst/>
          </a:prstGeom>
          <a:noFill/>
        </p:spPr>
        <p:txBody>
          <a:bodyPr wrap="none" rtlCol="0">
            <a:spAutoFit/>
          </a:bodyPr>
          <a:lstStyle/>
          <a:p>
            <a:r>
              <a:rPr lang="en-US" sz="900" dirty="0">
                <a:solidFill>
                  <a:schemeClr val="bg1">
                    <a:lumMod val="65000"/>
                  </a:schemeClr>
                </a:solidFill>
              </a:rPr>
              <a:t>D</a:t>
            </a:r>
            <a:r>
              <a:rPr lang="en-US" sz="900" dirty="0" smtClean="0">
                <a:solidFill>
                  <a:schemeClr val="bg1">
                    <a:lumMod val="65000"/>
                  </a:schemeClr>
                </a:solidFill>
              </a:rPr>
              <a:t>escribed </a:t>
            </a:r>
            <a:r>
              <a:rPr lang="en-US" sz="900" dirty="0">
                <a:solidFill>
                  <a:schemeClr val="bg1">
                    <a:lumMod val="65000"/>
                  </a:schemeClr>
                </a:solidFill>
              </a:rPr>
              <a:t>by </a:t>
            </a:r>
            <a:r>
              <a:rPr lang="en-US" sz="900" dirty="0" smtClean="0">
                <a:solidFill>
                  <a:schemeClr val="bg1">
                    <a:lumMod val="65000"/>
                  </a:schemeClr>
                </a:solidFill>
              </a:rPr>
              <a:t>Leslie </a:t>
            </a:r>
            <a:r>
              <a:rPr lang="en-US" sz="900" dirty="0" err="1" smtClean="0">
                <a:solidFill>
                  <a:schemeClr val="bg1">
                    <a:lumMod val="65000"/>
                  </a:schemeClr>
                </a:solidFill>
              </a:rPr>
              <a:t>Lamport</a:t>
            </a:r>
            <a:r>
              <a:rPr lang="en-US" sz="900" dirty="0" smtClean="0">
                <a:solidFill>
                  <a:schemeClr val="bg1">
                    <a:lumMod val="65000"/>
                  </a:schemeClr>
                </a:solidFill>
              </a:rPr>
              <a:t>, </a:t>
            </a:r>
            <a:r>
              <a:rPr lang="en-US" sz="900" dirty="0">
                <a:solidFill>
                  <a:schemeClr val="bg1">
                    <a:lumMod val="65000"/>
                  </a:schemeClr>
                </a:solidFill>
              </a:rPr>
              <a:t>Robert </a:t>
            </a:r>
            <a:r>
              <a:rPr lang="en-US" sz="900" dirty="0" err="1">
                <a:solidFill>
                  <a:schemeClr val="bg1">
                    <a:lumMod val="65000"/>
                  </a:schemeClr>
                </a:solidFill>
              </a:rPr>
              <a:t>Shostak</a:t>
            </a:r>
            <a:r>
              <a:rPr lang="en-US" sz="900" dirty="0">
                <a:solidFill>
                  <a:schemeClr val="bg1">
                    <a:lumMod val="65000"/>
                  </a:schemeClr>
                </a:solidFill>
              </a:rPr>
              <a:t> and Marshall Pease in their 1982 paper</a:t>
            </a:r>
            <a:r>
              <a:rPr lang="en-US" sz="900" dirty="0" smtClean="0">
                <a:solidFill>
                  <a:schemeClr val="bg1">
                    <a:lumMod val="65000"/>
                  </a:schemeClr>
                </a:solidFill>
              </a:rPr>
              <a:t>, </a:t>
            </a:r>
            <a:r>
              <a:rPr lang="en-GB" sz="900" dirty="0"/>
              <a:t> </a:t>
            </a:r>
            <a:r>
              <a:rPr lang="en-GB" sz="900" dirty="0">
                <a:hlinkClick r:id="rId4"/>
              </a:rPr>
              <a:t>"The Byzantine Generals Problem"</a:t>
            </a:r>
            <a:endParaRPr lang="en-GB" sz="900" dirty="0">
              <a:solidFill>
                <a:schemeClr val="bg1">
                  <a:lumMod val="65000"/>
                </a:schemeClr>
              </a:solidFill>
            </a:endParaRPr>
          </a:p>
        </p:txBody>
      </p:sp>
    </p:spTree>
    <p:extLst>
      <p:ext uri="{BB962C8B-B14F-4D97-AF65-F5344CB8AC3E}">
        <p14:creationId xmlns:p14="http://schemas.microsoft.com/office/powerpoint/2010/main" val="33551126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Keser Color Scheme 06">
      <a:dk1>
        <a:sysClr val="windowText" lastClr="000000"/>
      </a:dk1>
      <a:lt1>
        <a:sysClr val="window" lastClr="FFFFFF"/>
      </a:lt1>
      <a:dk2>
        <a:srgbClr val="44546A"/>
      </a:dk2>
      <a:lt2>
        <a:srgbClr val="E7E6E6"/>
      </a:lt2>
      <a:accent1>
        <a:srgbClr val="FFAE14"/>
      </a:accent1>
      <a:accent2>
        <a:srgbClr val="FFD927"/>
      </a:accent2>
      <a:accent3>
        <a:srgbClr val="FFB527"/>
      </a:accent3>
      <a:accent4>
        <a:srgbClr val="FFC24E"/>
      </a:accent4>
      <a:accent5>
        <a:srgbClr val="FFC962"/>
      </a:accent5>
      <a:accent6>
        <a:srgbClr val="FFD076"/>
      </a:accent6>
      <a:hlink>
        <a:srgbClr val="0563C1"/>
      </a:hlink>
      <a:folHlink>
        <a:srgbClr val="954F72"/>
      </a:folHlink>
    </a:clrScheme>
    <a:fontScheme name="Milano-02">
      <a:majorFont>
        <a:latin typeface="La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11335</TotalTime>
  <Words>2080</Words>
  <Application>Microsoft Office PowerPoint</Application>
  <PresentationFormat>Widescreen</PresentationFormat>
  <Paragraphs>394</Paragraphs>
  <Slides>44</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Altera</vt:lpstr>
      <vt:lpstr>AppleSymbols</vt:lpstr>
      <vt:lpstr>Arial</vt:lpstr>
      <vt:lpstr>Calibri</vt:lpstr>
      <vt:lpstr>Calibri Light</vt:lpstr>
      <vt:lpstr>Century Gothic</vt:lpstr>
      <vt:lpstr>Lato Black</vt:lpstr>
      <vt:lpstr>Raleway-v4020 Light</vt:lpstr>
      <vt:lpstr>Roboto</vt:lpstr>
      <vt:lpstr>Wingdings</vt:lpstr>
      <vt:lpstr>Office Theme</vt:lpstr>
      <vt:lpstr>PowerPoint Presentation</vt:lpstr>
      <vt:lpstr>Our Powerful Team</vt:lpstr>
      <vt:lpstr>PowerPoint Presentation</vt:lpstr>
      <vt:lpstr>PowerPoint Presentation</vt:lpstr>
      <vt:lpstr>PowerPoint Presentation</vt:lpstr>
      <vt:lpstr>Blockchain Components</vt:lpstr>
      <vt:lpstr>Blockchain 101</vt:lpstr>
      <vt:lpstr>Blockchain 101</vt:lpstr>
      <vt:lpstr>Blockchain 101</vt:lpstr>
      <vt:lpstr>PowerPoint Presentation</vt:lpstr>
      <vt:lpstr>Industry Disruption</vt:lpstr>
      <vt:lpstr>PowerPoint Presentation</vt:lpstr>
      <vt:lpstr>Cryptography</vt:lpstr>
      <vt:lpstr>Asymmetric Cryptography</vt:lpstr>
      <vt:lpstr>PowerPoint Presentation</vt:lpstr>
      <vt:lpstr>Cryptocurrencies</vt:lpstr>
      <vt:lpstr>Bitcoin</vt:lpstr>
      <vt:lpstr>The History of Bitcoin</vt:lpstr>
      <vt:lpstr>Other Cryptocurrencies</vt:lpstr>
      <vt:lpstr>Their Potential</vt:lpstr>
      <vt:lpstr>Their Downsides</vt:lpstr>
      <vt:lpstr>PowerPoint Presentation</vt:lpstr>
      <vt:lpstr>PowerPoint Presentation</vt:lpstr>
      <vt:lpstr>Blockchain</vt:lpstr>
      <vt:lpstr>Blockchain + Smart Contract</vt:lpstr>
      <vt:lpstr>Benefits of Smart Contracts</vt:lpstr>
      <vt:lpstr>Ethereum and ERC20 Tokens</vt:lpstr>
      <vt:lpstr>Real World Uses</vt:lpstr>
      <vt:lpstr>Decentralised Autonomous Organisations and “The DAO” hack</vt:lpstr>
      <vt:lpstr>PowerPoint Presentation</vt:lpstr>
      <vt:lpstr>Kickstarter for Crypto-Nerds</vt:lpstr>
      <vt:lpstr>Monopoly Money?</vt:lpstr>
      <vt:lpstr>ICO Speculative Frenzy</vt:lpstr>
      <vt:lpstr>90’s Are Back</vt:lpstr>
      <vt:lpstr>PowerPoint Presentation</vt:lpstr>
      <vt:lpstr>PowerPoint Presentation</vt:lpstr>
      <vt:lpstr>Overview of regulation</vt:lpstr>
      <vt:lpstr>A complex situation for regulators</vt:lpstr>
      <vt:lpstr>Why do we need a regulatory framework ?</vt:lpstr>
      <vt:lpstr>ICOs that went wrong</vt:lpstr>
      <vt:lpstr>China’s ban &amp; US’s attempt of regulation</vt:lpstr>
      <vt:lpstr>The Japanese example of regulation</vt:lpstr>
      <vt:lpstr>Why regulation is such a complex task ?</vt:lpstr>
      <vt:lpstr>Optimism for a (positive) regulatory movement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Kumar</dc:creator>
  <cp:lastModifiedBy>Andreas Poyiatzis</cp:lastModifiedBy>
  <cp:revision>199</cp:revision>
  <dcterms:created xsi:type="dcterms:W3CDTF">2016-06-12T13:38:13Z</dcterms:created>
  <dcterms:modified xsi:type="dcterms:W3CDTF">2017-10-25T21:04:31Z</dcterms:modified>
</cp:coreProperties>
</file>